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61" r:id="rId3"/>
  </p:sldMasterIdLst>
  <p:notesMasterIdLst>
    <p:notesMasterId r:id="rId66"/>
  </p:notesMasterIdLst>
  <p:sldIdLst>
    <p:sldId id="405" r:id="rId4"/>
    <p:sldId id="684" r:id="rId5"/>
    <p:sldId id="685" r:id="rId6"/>
    <p:sldId id="698" r:id="rId7"/>
    <p:sldId id="697" r:id="rId8"/>
    <p:sldId id="699" r:id="rId9"/>
    <p:sldId id="700" r:id="rId10"/>
    <p:sldId id="703" r:id="rId11"/>
    <p:sldId id="706" r:id="rId12"/>
    <p:sldId id="707" r:id="rId13"/>
    <p:sldId id="708" r:id="rId14"/>
    <p:sldId id="686" r:id="rId15"/>
    <p:sldId id="687" r:id="rId16"/>
    <p:sldId id="679" r:id="rId17"/>
    <p:sldId id="709" r:id="rId18"/>
    <p:sldId id="711" r:id="rId19"/>
    <p:sldId id="712" r:id="rId20"/>
    <p:sldId id="713" r:id="rId21"/>
    <p:sldId id="714" r:id="rId22"/>
    <p:sldId id="505" r:id="rId23"/>
    <p:sldId id="518" r:id="rId24"/>
    <p:sldId id="728" r:id="rId25"/>
    <p:sldId id="729" r:id="rId26"/>
    <p:sldId id="727" r:id="rId27"/>
    <p:sldId id="722" r:id="rId28"/>
    <p:sldId id="723" r:id="rId29"/>
    <p:sldId id="725" r:id="rId30"/>
    <p:sldId id="652" r:id="rId31"/>
    <p:sldId id="579" r:id="rId32"/>
    <p:sldId id="696" r:id="rId33"/>
    <p:sldId id="557" r:id="rId34"/>
    <p:sldId id="559" r:id="rId35"/>
    <p:sldId id="701" r:id="rId36"/>
    <p:sldId id="704" r:id="rId37"/>
    <p:sldId id="702" r:id="rId38"/>
    <p:sldId id="705" r:id="rId39"/>
    <p:sldId id="693" r:id="rId40"/>
    <p:sldId id="720" r:id="rId41"/>
    <p:sldId id="694" r:id="rId42"/>
    <p:sldId id="726" r:id="rId43"/>
    <p:sldId id="689" r:id="rId44"/>
    <p:sldId id="690" r:id="rId45"/>
    <p:sldId id="692" r:id="rId46"/>
    <p:sldId id="691" r:id="rId47"/>
    <p:sldId id="732" r:id="rId48"/>
    <p:sldId id="733" r:id="rId49"/>
    <p:sldId id="734" r:id="rId50"/>
    <p:sldId id="735" r:id="rId51"/>
    <p:sldId id="718" r:id="rId52"/>
    <p:sldId id="715" r:id="rId53"/>
    <p:sldId id="716" r:id="rId54"/>
    <p:sldId id="717" r:id="rId55"/>
    <p:sldId id="688" r:id="rId56"/>
    <p:sldId id="730" r:id="rId57"/>
    <p:sldId id="739" r:id="rId58"/>
    <p:sldId id="738" r:id="rId59"/>
    <p:sldId id="731" r:id="rId60"/>
    <p:sldId id="636" r:id="rId61"/>
    <p:sldId id="719" r:id="rId62"/>
    <p:sldId id="661" r:id="rId63"/>
    <p:sldId id="736" r:id="rId64"/>
    <p:sldId id="737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5007"/>
    <a:srgbClr val="BC59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272" y="-7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ustin.utexas.edu\disk\engr\research\ctr\Teams\Won\Manuel%20II\Dallas%20IH-30%20Noise\0-6804%20South%20Noise%20Wall\Residential%20Measurements\DataBaseIH-30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austin.utexas.edu\disk\engr\research\ctr\Teams\Won\Manuel%20II\Dallas%20IH-30%20Noise\0-6804%20South%20Noise%20Wall\Residential%20Measurements\DataBaseIH-30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ustin.utexas.edu\disk\engr\research\ctr\Teams\Won\Manuel%20II\Dallas%20IH-30%20Noise\OBSI%20Measurements\IH30Dallas9-25-2014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austin.utexas.edu\disk\engr\research\ctr\Teams\Won\Manuel%20II\Dallas%20IH-30%20Noise\OBSI%20Measurements\IH-30%20Dallas%20May%202016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austin.utexas.edu\disk\engr\research\ctr\Teams\Won\Manuel%20II\Dallas%20IH-30%20Noise\0-6804%20South%20Noise%20Wall\Residential%20Measurements\DataBaseIH-3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austin.utexas.edu\disk\engr\research\ctr\Teams\Won\Manuel%20II\Dallas%20IH-30%20Noise\0-6804%20South%20Noise%20Wall\Residential%20Measurements\DataBaseIH-30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austin.utexas.edu\disk\engr\research\ctr\Teams\Won\Manuel%20II\Dallas%20IH-30%20Noise\0-6804%20South%20Noise%20Wall\Residential%20Measurements\DataBaseIH-30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austin.utexas.edu\disk\engr\research\ctr\Teams\Won\Manuel%20II\Dallas%20IH-30%20Noise\0-6804%20South%20Noise%20Wall\Residential%20Measurements\DataBaseIH-30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austin.utexas.edu\disk\engr\research\ctr\Teams\Won\Manuel%20II\Dallas%20IH-30%20Noise\0-6804%20South%20Noise%20Wall\Residential%20Measurements\DataBaseIH-30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austin.utexas.edu\disk\engr\research\ctr\Teams\Won\Manuel%20II\Dallas%20IH-30%20Noise\0-6804%20South%20Noise%20Wall\Residential%20Measurements\DataBaseIH-30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austin.utexas.edu\disk\engr\research\ctr\Teams\Won\Manuel%20II\Dallas%20IH-30%20Noise\0-6804%20South%20Noise%20Wall\Residential%20Measurements\DataBaseIH-30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austin.utexas.edu\disk\engr\research\ctr\Teams\Won\Manuel%20II\Dallas%20IH-30%20Noise\0-6804%20South%20Noise%20Wall\Residential%20Measurements\DataBaseIH-3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496152946256592E-2"/>
          <c:y val="5.94393722657676E-2"/>
          <c:w val="0.94900769410748687"/>
          <c:h val="0.88112125546846476"/>
        </c:manualLayout>
      </c:layout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83228160"/>
        <c:axId val="83229696"/>
      </c:barChart>
      <c:catAx>
        <c:axId val="83228160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one"/>
        <c:crossAx val="83229696"/>
        <c:crosses val="autoZero"/>
        <c:auto val="1"/>
        <c:lblAlgn val="ctr"/>
        <c:lblOffset val="100"/>
        <c:noMultiLvlLbl val="0"/>
      </c:catAx>
      <c:valAx>
        <c:axId val="8322969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832281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Before Noise Wall</c:v>
          </c:tx>
          <c:spPr>
            <a:ln w="28575">
              <a:noFill/>
            </a:ln>
          </c:spPr>
          <c:trendline>
            <c:spPr>
              <a:ln w="34925">
                <a:solidFill>
                  <a:schemeClr val="accent1"/>
                </a:solidFill>
              </a:ln>
            </c:spPr>
            <c:trendlineType val="linear"/>
            <c:dispRSqr val="1"/>
            <c:dispEq val="0"/>
            <c:trendlineLbl>
              <c:layout>
                <c:manualLayout>
                  <c:x val="2.2680892699063504E-3"/>
                  <c:y val="1.6679209835612652E-2"/>
                </c:manualLayout>
              </c:layout>
              <c:numFmt formatCode="General" sourceLinked="0"/>
            </c:trendlineLbl>
          </c:trendline>
          <c:xVal>
            <c:numRef>
              <c:f>'Wind RH and Leq'!$C$2:$C$211</c:f>
              <c:numCache>
                <c:formatCode>General</c:formatCode>
                <c:ptCount val="210"/>
                <c:pt idx="0">
                  <c:v>1.4</c:v>
                </c:pt>
                <c:pt idx="1">
                  <c:v>1.5</c:v>
                </c:pt>
                <c:pt idx="2">
                  <c:v>2.7</c:v>
                </c:pt>
                <c:pt idx="3">
                  <c:v>3.3</c:v>
                </c:pt>
                <c:pt idx="4">
                  <c:v>0.7</c:v>
                </c:pt>
                <c:pt idx="5">
                  <c:v>3</c:v>
                </c:pt>
                <c:pt idx="6">
                  <c:v>1.4</c:v>
                </c:pt>
                <c:pt idx="7">
                  <c:v>1.1000000000000001</c:v>
                </c:pt>
                <c:pt idx="8">
                  <c:v>4.0999999999999996</c:v>
                </c:pt>
                <c:pt idx="9">
                  <c:v>0.6</c:v>
                </c:pt>
                <c:pt idx="10">
                  <c:v>3.2</c:v>
                </c:pt>
                <c:pt idx="11">
                  <c:v>2.4</c:v>
                </c:pt>
                <c:pt idx="12">
                  <c:v>2.6</c:v>
                </c:pt>
                <c:pt idx="13">
                  <c:v>0.5</c:v>
                </c:pt>
                <c:pt idx="14">
                  <c:v>1</c:v>
                </c:pt>
                <c:pt idx="15">
                  <c:v>1.1000000000000001</c:v>
                </c:pt>
                <c:pt idx="16">
                  <c:v>0.4</c:v>
                </c:pt>
                <c:pt idx="17">
                  <c:v>1.4</c:v>
                </c:pt>
                <c:pt idx="18">
                  <c:v>1.8</c:v>
                </c:pt>
                <c:pt idx="19">
                  <c:v>1.2</c:v>
                </c:pt>
                <c:pt idx="20">
                  <c:v>2.5</c:v>
                </c:pt>
                <c:pt idx="21">
                  <c:v>1.9</c:v>
                </c:pt>
                <c:pt idx="22">
                  <c:v>1.9</c:v>
                </c:pt>
                <c:pt idx="23">
                  <c:v>2.9</c:v>
                </c:pt>
                <c:pt idx="24">
                  <c:v>0.3</c:v>
                </c:pt>
                <c:pt idx="25">
                  <c:v>2.4</c:v>
                </c:pt>
                <c:pt idx="26">
                  <c:v>1.4</c:v>
                </c:pt>
                <c:pt idx="27">
                  <c:v>1.6</c:v>
                </c:pt>
                <c:pt idx="28">
                  <c:v>3.7</c:v>
                </c:pt>
                <c:pt idx="29">
                  <c:v>0.5</c:v>
                </c:pt>
                <c:pt idx="30">
                  <c:v>1.7</c:v>
                </c:pt>
                <c:pt idx="31">
                  <c:v>0.9</c:v>
                </c:pt>
                <c:pt idx="32">
                  <c:v>2.7</c:v>
                </c:pt>
                <c:pt idx="33">
                  <c:v>4.4000000000000004</c:v>
                </c:pt>
                <c:pt idx="34">
                  <c:v>0.8</c:v>
                </c:pt>
                <c:pt idx="35">
                  <c:v>3.3</c:v>
                </c:pt>
                <c:pt idx="36">
                  <c:v>1.5</c:v>
                </c:pt>
                <c:pt idx="37">
                  <c:v>2.6</c:v>
                </c:pt>
                <c:pt idx="38">
                  <c:v>4.5</c:v>
                </c:pt>
                <c:pt idx="39">
                  <c:v>1.4</c:v>
                </c:pt>
                <c:pt idx="40">
                  <c:v>2.6</c:v>
                </c:pt>
                <c:pt idx="41">
                  <c:v>1.8</c:v>
                </c:pt>
                <c:pt idx="42">
                  <c:v>2.8</c:v>
                </c:pt>
                <c:pt idx="43">
                  <c:v>4.3</c:v>
                </c:pt>
                <c:pt idx="44">
                  <c:v>0.6</c:v>
                </c:pt>
                <c:pt idx="45">
                  <c:v>1.3</c:v>
                </c:pt>
                <c:pt idx="46">
                  <c:v>0.3</c:v>
                </c:pt>
                <c:pt idx="47">
                  <c:v>1.5</c:v>
                </c:pt>
                <c:pt idx="48">
                  <c:v>2.1</c:v>
                </c:pt>
                <c:pt idx="49">
                  <c:v>0.1</c:v>
                </c:pt>
                <c:pt idx="50">
                  <c:v>2.9</c:v>
                </c:pt>
                <c:pt idx="51">
                  <c:v>0.7</c:v>
                </c:pt>
                <c:pt idx="52">
                  <c:v>2</c:v>
                </c:pt>
                <c:pt idx="53">
                  <c:v>2.9</c:v>
                </c:pt>
                <c:pt idx="54">
                  <c:v>0.9</c:v>
                </c:pt>
                <c:pt idx="55">
                  <c:v>2.5</c:v>
                </c:pt>
                <c:pt idx="56">
                  <c:v>1</c:v>
                </c:pt>
                <c:pt idx="57">
                  <c:v>1</c:v>
                </c:pt>
                <c:pt idx="58">
                  <c:v>1.8</c:v>
                </c:pt>
                <c:pt idx="59">
                  <c:v>0.4</c:v>
                </c:pt>
                <c:pt idx="60">
                  <c:v>1.4</c:v>
                </c:pt>
                <c:pt idx="61">
                  <c:v>0.6</c:v>
                </c:pt>
                <c:pt idx="62">
                  <c:v>1.2</c:v>
                </c:pt>
                <c:pt idx="63">
                  <c:v>1.9</c:v>
                </c:pt>
                <c:pt idx="64">
                  <c:v>0.4</c:v>
                </c:pt>
                <c:pt idx="65">
                  <c:v>1.9</c:v>
                </c:pt>
                <c:pt idx="66">
                  <c:v>1.5</c:v>
                </c:pt>
                <c:pt idx="67">
                  <c:v>2.1</c:v>
                </c:pt>
                <c:pt idx="68">
                  <c:v>2.5</c:v>
                </c:pt>
                <c:pt idx="69">
                  <c:v>0.4</c:v>
                </c:pt>
                <c:pt idx="70">
                  <c:v>2.5</c:v>
                </c:pt>
                <c:pt idx="71">
                  <c:v>1.6</c:v>
                </c:pt>
                <c:pt idx="72">
                  <c:v>2</c:v>
                </c:pt>
                <c:pt idx="73">
                  <c:v>3.1</c:v>
                </c:pt>
                <c:pt idx="74">
                  <c:v>0.9</c:v>
                </c:pt>
                <c:pt idx="75">
                  <c:v>1</c:v>
                </c:pt>
                <c:pt idx="76">
                  <c:v>1</c:v>
                </c:pt>
                <c:pt idx="77">
                  <c:v>1.1000000000000001</c:v>
                </c:pt>
                <c:pt idx="78">
                  <c:v>2.5</c:v>
                </c:pt>
                <c:pt idx="79">
                  <c:v>0.3</c:v>
                </c:pt>
                <c:pt idx="80">
                  <c:v>3</c:v>
                </c:pt>
                <c:pt idx="81">
                  <c:v>1.2</c:v>
                </c:pt>
                <c:pt idx="82">
                  <c:v>2.2000000000000002</c:v>
                </c:pt>
                <c:pt idx="83">
                  <c:v>2.7</c:v>
                </c:pt>
                <c:pt idx="84">
                  <c:v>1.8</c:v>
                </c:pt>
                <c:pt idx="85">
                  <c:v>2.2000000000000002</c:v>
                </c:pt>
                <c:pt idx="86">
                  <c:v>1.3</c:v>
                </c:pt>
                <c:pt idx="87">
                  <c:v>2.5</c:v>
                </c:pt>
                <c:pt idx="88">
                  <c:v>3.7</c:v>
                </c:pt>
                <c:pt idx="89">
                  <c:v>1.3</c:v>
                </c:pt>
                <c:pt idx="90">
                  <c:v>0.1</c:v>
                </c:pt>
                <c:pt idx="91">
                  <c:v>0.1</c:v>
                </c:pt>
                <c:pt idx="92">
                  <c:v>0.3</c:v>
                </c:pt>
                <c:pt idx="93">
                  <c:v>0.8</c:v>
                </c:pt>
                <c:pt idx="94">
                  <c:v>0</c:v>
                </c:pt>
                <c:pt idx="95">
                  <c:v>1.9</c:v>
                </c:pt>
                <c:pt idx="96">
                  <c:v>1.6</c:v>
                </c:pt>
                <c:pt idx="97">
                  <c:v>1.5</c:v>
                </c:pt>
                <c:pt idx="98">
                  <c:v>2.8</c:v>
                </c:pt>
                <c:pt idx="99">
                  <c:v>0.5</c:v>
                </c:pt>
                <c:pt idx="100">
                  <c:v>2.2000000000000002</c:v>
                </c:pt>
                <c:pt idx="101">
                  <c:v>0.8</c:v>
                </c:pt>
                <c:pt idx="102">
                  <c:v>1.5</c:v>
                </c:pt>
                <c:pt idx="103">
                  <c:v>1.6</c:v>
                </c:pt>
                <c:pt idx="104">
                  <c:v>0.3</c:v>
                </c:pt>
                <c:pt idx="105">
                  <c:v>0.8</c:v>
                </c:pt>
                <c:pt idx="106">
                  <c:v>0</c:v>
                </c:pt>
                <c:pt idx="107">
                  <c:v>1.2</c:v>
                </c:pt>
                <c:pt idx="108">
                  <c:v>2.2000000000000002</c:v>
                </c:pt>
                <c:pt idx="109">
                  <c:v>0.1</c:v>
                </c:pt>
                <c:pt idx="110">
                  <c:v>2.4</c:v>
                </c:pt>
                <c:pt idx="111">
                  <c:v>1</c:v>
                </c:pt>
                <c:pt idx="112">
                  <c:v>1.6</c:v>
                </c:pt>
                <c:pt idx="113">
                  <c:v>4.0999999999999996</c:v>
                </c:pt>
                <c:pt idx="114">
                  <c:v>0.5</c:v>
                </c:pt>
                <c:pt idx="115">
                  <c:v>0.6</c:v>
                </c:pt>
                <c:pt idx="116">
                  <c:v>0</c:v>
                </c:pt>
                <c:pt idx="117">
                  <c:v>0.3</c:v>
                </c:pt>
                <c:pt idx="118">
                  <c:v>1.2</c:v>
                </c:pt>
                <c:pt idx="119">
                  <c:v>0</c:v>
                </c:pt>
                <c:pt idx="120">
                  <c:v>1.4</c:v>
                </c:pt>
                <c:pt idx="121">
                  <c:v>0.9</c:v>
                </c:pt>
                <c:pt idx="122">
                  <c:v>0.4</c:v>
                </c:pt>
                <c:pt idx="123">
                  <c:v>2.1</c:v>
                </c:pt>
                <c:pt idx="124">
                  <c:v>0.4</c:v>
                </c:pt>
                <c:pt idx="125">
                  <c:v>1.2</c:v>
                </c:pt>
                <c:pt idx="126">
                  <c:v>0.4</c:v>
                </c:pt>
                <c:pt idx="127">
                  <c:v>0.4</c:v>
                </c:pt>
                <c:pt idx="128">
                  <c:v>0.6</c:v>
                </c:pt>
                <c:pt idx="129">
                  <c:v>0.2</c:v>
                </c:pt>
                <c:pt idx="130">
                  <c:v>0.2</c:v>
                </c:pt>
                <c:pt idx="131">
                  <c:v>0</c:v>
                </c:pt>
                <c:pt idx="132">
                  <c:v>0.7</c:v>
                </c:pt>
                <c:pt idx="133">
                  <c:v>1.3</c:v>
                </c:pt>
                <c:pt idx="134">
                  <c:v>0</c:v>
                </c:pt>
                <c:pt idx="135">
                  <c:v>1.3</c:v>
                </c:pt>
                <c:pt idx="136">
                  <c:v>0.7</c:v>
                </c:pt>
                <c:pt idx="137">
                  <c:v>0.9</c:v>
                </c:pt>
                <c:pt idx="138">
                  <c:v>2.6</c:v>
                </c:pt>
                <c:pt idx="139">
                  <c:v>0.2</c:v>
                </c:pt>
                <c:pt idx="140">
                  <c:v>1</c:v>
                </c:pt>
                <c:pt idx="141">
                  <c:v>0.3</c:v>
                </c:pt>
                <c:pt idx="142">
                  <c:v>0.5</c:v>
                </c:pt>
                <c:pt idx="143">
                  <c:v>1.8</c:v>
                </c:pt>
                <c:pt idx="144">
                  <c:v>0</c:v>
                </c:pt>
                <c:pt idx="145">
                  <c:v>0.1</c:v>
                </c:pt>
                <c:pt idx="146">
                  <c:v>0.2</c:v>
                </c:pt>
                <c:pt idx="147">
                  <c:v>0.1</c:v>
                </c:pt>
                <c:pt idx="148">
                  <c:v>2.2000000000000002</c:v>
                </c:pt>
                <c:pt idx="149">
                  <c:v>0</c:v>
                </c:pt>
                <c:pt idx="150">
                  <c:v>0.4</c:v>
                </c:pt>
                <c:pt idx="151">
                  <c:v>0.4</c:v>
                </c:pt>
                <c:pt idx="152">
                  <c:v>0.5</c:v>
                </c:pt>
                <c:pt idx="153">
                  <c:v>0.8</c:v>
                </c:pt>
                <c:pt idx="154">
                  <c:v>0.3</c:v>
                </c:pt>
                <c:pt idx="155">
                  <c:v>1</c:v>
                </c:pt>
                <c:pt idx="156">
                  <c:v>0.4</c:v>
                </c:pt>
                <c:pt idx="157">
                  <c:v>0.3</c:v>
                </c:pt>
                <c:pt idx="158">
                  <c:v>1</c:v>
                </c:pt>
                <c:pt idx="159">
                  <c:v>0.1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0.5</c:v>
                </c:pt>
                <c:pt idx="164">
                  <c:v>0</c:v>
                </c:pt>
                <c:pt idx="165">
                  <c:v>0</c:v>
                </c:pt>
                <c:pt idx="166">
                  <c:v>0.9</c:v>
                </c:pt>
                <c:pt idx="167">
                  <c:v>2.2000000000000002</c:v>
                </c:pt>
                <c:pt idx="168">
                  <c:v>0</c:v>
                </c:pt>
                <c:pt idx="169">
                  <c:v>0.3</c:v>
                </c:pt>
                <c:pt idx="170">
                  <c:v>1</c:v>
                </c:pt>
                <c:pt idx="171">
                  <c:v>0.2</c:v>
                </c:pt>
                <c:pt idx="172">
                  <c:v>1.4</c:v>
                </c:pt>
                <c:pt idx="173">
                  <c:v>1.8</c:v>
                </c:pt>
                <c:pt idx="174">
                  <c:v>0.2</c:v>
                </c:pt>
                <c:pt idx="175">
                  <c:v>0.3</c:v>
                </c:pt>
                <c:pt idx="176">
                  <c:v>1.4</c:v>
                </c:pt>
                <c:pt idx="177">
                  <c:v>0</c:v>
                </c:pt>
                <c:pt idx="178">
                  <c:v>0.1</c:v>
                </c:pt>
                <c:pt idx="179">
                  <c:v>0</c:v>
                </c:pt>
                <c:pt idx="180">
                  <c:v>2</c:v>
                </c:pt>
                <c:pt idx="181">
                  <c:v>2.4</c:v>
                </c:pt>
                <c:pt idx="182">
                  <c:v>1.7</c:v>
                </c:pt>
                <c:pt idx="183">
                  <c:v>1.7</c:v>
                </c:pt>
                <c:pt idx="184">
                  <c:v>0.3</c:v>
                </c:pt>
                <c:pt idx="185">
                  <c:v>2.2000000000000002</c:v>
                </c:pt>
                <c:pt idx="186">
                  <c:v>2.2999999999999998</c:v>
                </c:pt>
                <c:pt idx="187">
                  <c:v>1.7</c:v>
                </c:pt>
                <c:pt idx="188">
                  <c:v>1.6</c:v>
                </c:pt>
                <c:pt idx="189">
                  <c:v>0.4</c:v>
                </c:pt>
                <c:pt idx="190">
                  <c:v>1.2</c:v>
                </c:pt>
                <c:pt idx="191">
                  <c:v>0.9</c:v>
                </c:pt>
                <c:pt idx="192">
                  <c:v>0.7</c:v>
                </c:pt>
                <c:pt idx="193">
                  <c:v>0.6</c:v>
                </c:pt>
                <c:pt idx="194">
                  <c:v>0.1</c:v>
                </c:pt>
                <c:pt idx="195">
                  <c:v>1.7</c:v>
                </c:pt>
                <c:pt idx="196">
                  <c:v>2.2999999999999998</c:v>
                </c:pt>
                <c:pt idx="197">
                  <c:v>1.5</c:v>
                </c:pt>
                <c:pt idx="198">
                  <c:v>2.2000000000000002</c:v>
                </c:pt>
                <c:pt idx="199">
                  <c:v>1.2</c:v>
                </c:pt>
                <c:pt idx="200">
                  <c:v>1.3</c:v>
                </c:pt>
                <c:pt idx="201">
                  <c:v>2.1</c:v>
                </c:pt>
                <c:pt idx="202">
                  <c:v>1</c:v>
                </c:pt>
                <c:pt idx="203">
                  <c:v>0.8</c:v>
                </c:pt>
                <c:pt idx="204">
                  <c:v>0.8</c:v>
                </c:pt>
                <c:pt idx="205">
                  <c:v>1.2</c:v>
                </c:pt>
                <c:pt idx="206">
                  <c:v>2.4</c:v>
                </c:pt>
                <c:pt idx="207">
                  <c:v>2.2999999999999998</c:v>
                </c:pt>
                <c:pt idx="208">
                  <c:v>2.2999999999999998</c:v>
                </c:pt>
                <c:pt idx="209">
                  <c:v>0.6</c:v>
                </c:pt>
              </c:numCache>
            </c:numRef>
          </c:xVal>
          <c:yVal>
            <c:numRef>
              <c:f>'Wind RH and Leq'!$G$2:$G$211</c:f>
              <c:numCache>
                <c:formatCode>General</c:formatCode>
                <c:ptCount val="210"/>
                <c:pt idx="0">
                  <c:v>62.9</c:v>
                </c:pt>
                <c:pt idx="1">
                  <c:v>59.8</c:v>
                </c:pt>
                <c:pt idx="2">
                  <c:v>57.6</c:v>
                </c:pt>
                <c:pt idx="3">
                  <c:v>52.3</c:v>
                </c:pt>
                <c:pt idx="4">
                  <c:v>55.5</c:v>
                </c:pt>
                <c:pt idx="5">
                  <c:v>64.5</c:v>
                </c:pt>
                <c:pt idx="6">
                  <c:v>60.9</c:v>
                </c:pt>
                <c:pt idx="7">
                  <c:v>56.8</c:v>
                </c:pt>
                <c:pt idx="8">
                  <c:v>52.3</c:v>
                </c:pt>
                <c:pt idx="9">
                  <c:v>56.1</c:v>
                </c:pt>
                <c:pt idx="10">
                  <c:v>62.3</c:v>
                </c:pt>
                <c:pt idx="11">
                  <c:v>58.2</c:v>
                </c:pt>
                <c:pt idx="12">
                  <c:v>53.4</c:v>
                </c:pt>
                <c:pt idx="13">
                  <c:v>56.1</c:v>
                </c:pt>
                <c:pt idx="14">
                  <c:v>60.3</c:v>
                </c:pt>
                <c:pt idx="15">
                  <c:v>54.1</c:v>
                </c:pt>
                <c:pt idx="16">
                  <c:v>59.3</c:v>
                </c:pt>
                <c:pt idx="17">
                  <c:v>63.3</c:v>
                </c:pt>
                <c:pt idx="18">
                  <c:v>54.5</c:v>
                </c:pt>
                <c:pt idx="19">
                  <c:v>54</c:v>
                </c:pt>
                <c:pt idx="20">
                  <c:v>57.5</c:v>
                </c:pt>
                <c:pt idx="21">
                  <c:v>60.1</c:v>
                </c:pt>
                <c:pt idx="22">
                  <c:v>63.8</c:v>
                </c:pt>
                <c:pt idx="23">
                  <c:v>52.3</c:v>
                </c:pt>
                <c:pt idx="24">
                  <c:v>56.7</c:v>
                </c:pt>
                <c:pt idx="25">
                  <c:v>58.3</c:v>
                </c:pt>
                <c:pt idx="26">
                  <c:v>61.2</c:v>
                </c:pt>
                <c:pt idx="27">
                  <c:v>63.8</c:v>
                </c:pt>
                <c:pt idx="28">
                  <c:v>51.4</c:v>
                </c:pt>
                <c:pt idx="29">
                  <c:v>55</c:v>
                </c:pt>
                <c:pt idx="30">
                  <c:v>55.8</c:v>
                </c:pt>
                <c:pt idx="31">
                  <c:v>61.8</c:v>
                </c:pt>
                <c:pt idx="32">
                  <c:v>62.6</c:v>
                </c:pt>
                <c:pt idx="33">
                  <c:v>54.3</c:v>
                </c:pt>
                <c:pt idx="34">
                  <c:v>55.5</c:v>
                </c:pt>
                <c:pt idx="35">
                  <c:v>56</c:v>
                </c:pt>
                <c:pt idx="36">
                  <c:v>58.9</c:v>
                </c:pt>
                <c:pt idx="37">
                  <c:v>63.1</c:v>
                </c:pt>
                <c:pt idx="38">
                  <c:v>56.4</c:v>
                </c:pt>
                <c:pt idx="39">
                  <c:v>57.1</c:v>
                </c:pt>
                <c:pt idx="40">
                  <c:v>56.2</c:v>
                </c:pt>
                <c:pt idx="41">
                  <c:v>61.4</c:v>
                </c:pt>
                <c:pt idx="42">
                  <c:v>63</c:v>
                </c:pt>
                <c:pt idx="43">
                  <c:v>59.7</c:v>
                </c:pt>
                <c:pt idx="44">
                  <c:v>55.5</c:v>
                </c:pt>
                <c:pt idx="45">
                  <c:v>55</c:v>
                </c:pt>
                <c:pt idx="46">
                  <c:v>60.5</c:v>
                </c:pt>
                <c:pt idx="47">
                  <c:v>61.4</c:v>
                </c:pt>
                <c:pt idx="48">
                  <c:v>54.7</c:v>
                </c:pt>
                <c:pt idx="49">
                  <c:v>57</c:v>
                </c:pt>
                <c:pt idx="50">
                  <c:v>60.1</c:v>
                </c:pt>
                <c:pt idx="51">
                  <c:v>59.8</c:v>
                </c:pt>
                <c:pt idx="52">
                  <c:v>62.7</c:v>
                </c:pt>
                <c:pt idx="53">
                  <c:v>55.2</c:v>
                </c:pt>
                <c:pt idx="54">
                  <c:v>56.9</c:v>
                </c:pt>
                <c:pt idx="55">
                  <c:v>58.4</c:v>
                </c:pt>
                <c:pt idx="56">
                  <c:v>61.1</c:v>
                </c:pt>
                <c:pt idx="57">
                  <c:v>62.7</c:v>
                </c:pt>
                <c:pt idx="58">
                  <c:v>52.7</c:v>
                </c:pt>
                <c:pt idx="59">
                  <c:v>54.6</c:v>
                </c:pt>
                <c:pt idx="60">
                  <c:v>56.4</c:v>
                </c:pt>
                <c:pt idx="61">
                  <c:v>60.6</c:v>
                </c:pt>
                <c:pt idx="62">
                  <c:v>62.3</c:v>
                </c:pt>
                <c:pt idx="63">
                  <c:v>58.3</c:v>
                </c:pt>
                <c:pt idx="64">
                  <c:v>57.5</c:v>
                </c:pt>
                <c:pt idx="65">
                  <c:v>55.9</c:v>
                </c:pt>
                <c:pt idx="66">
                  <c:v>60.2</c:v>
                </c:pt>
                <c:pt idx="67">
                  <c:v>61.8</c:v>
                </c:pt>
                <c:pt idx="68">
                  <c:v>56.1</c:v>
                </c:pt>
                <c:pt idx="69">
                  <c:v>58.6</c:v>
                </c:pt>
                <c:pt idx="70">
                  <c:v>57.2</c:v>
                </c:pt>
                <c:pt idx="71">
                  <c:v>60.5</c:v>
                </c:pt>
                <c:pt idx="72">
                  <c:v>63</c:v>
                </c:pt>
                <c:pt idx="73">
                  <c:v>52.7</c:v>
                </c:pt>
                <c:pt idx="74">
                  <c:v>57</c:v>
                </c:pt>
                <c:pt idx="75">
                  <c:v>54.6</c:v>
                </c:pt>
                <c:pt idx="76">
                  <c:v>59.5</c:v>
                </c:pt>
                <c:pt idx="77">
                  <c:v>62.4</c:v>
                </c:pt>
                <c:pt idx="78">
                  <c:v>52.2</c:v>
                </c:pt>
                <c:pt idx="79">
                  <c:v>53.7</c:v>
                </c:pt>
                <c:pt idx="80">
                  <c:v>53.6</c:v>
                </c:pt>
                <c:pt idx="81">
                  <c:v>59.1</c:v>
                </c:pt>
                <c:pt idx="82">
                  <c:v>62</c:v>
                </c:pt>
                <c:pt idx="83">
                  <c:v>51.7</c:v>
                </c:pt>
                <c:pt idx="84">
                  <c:v>55.5</c:v>
                </c:pt>
                <c:pt idx="85">
                  <c:v>55.6</c:v>
                </c:pt>
                <c:pt idx="86">
                  <c:v>60.2</c:v>
                </c:pt>
                <c:pt idx="87">
                  <c:v>62.8</c:v>
                </c:pt>
                <c:pt idx="88">
                  <c:v>54</c:v>
                </c:pt>
                <c:pt idx="89">
                  <c:v>55.3</c:v>
                </c:pt>
                <c:pt idx="90">
                  <c:v>56.4</c:v>
                </c:pt>
                <c:pt idx="91">
                  <c:v>60.1</c:v>
                </c:pt>
                <c:pt idx="92">
                  <c:v>63.2</c:v>
                </c:pt>
                <c:pt idx="93">
                  <c:v>53.5</c:v>
                </c:pt>
                <c:pt idx="94">
                  <c:v>54.2</c:v>
                </c:pt>
                <c:pt idx="95">
                  <c:v>57</c:v>
                </c:pt>
                <c:pt idx="96">
                  <c:v>60.4</c:v>
                </c:pt>
                <c:pt idx="97">
                  <c:v>62.7</c:v>
                </c:pt>
                <c:pt idx="98">
                  <c:v>56.4</c:v>
                </c:pt>
                <c:pt idx="99">
                  <c:v>56.1</c:v>
                </c:pt>
                <c:pt idx="100">
                  <c:v>57.3</c:v>
                </c:pt>
                <c:pt idx="101">
                  <c:v>60.5</c:v>
                </c:pt>
                <c:pt idx="102">
                  <c:v>62.9</c:v>
                </c:pt>
                <c:pt idx="103">
                  <c:v>50.4</c:v>
                </c:pt>
                <c:pt idx="104">
                  <c:v>57.4</c:v>
                </c:pt>
                <c:pt idx="105">
                  <c:v>57.1</c:v>
                </c:pt>
                <c:pt idx="106">
                  <c:v>59.1</c:v>
                </c:pt>
                <c:pt idx="107">
                  <c:v>63.1</c:v>
                </c:pt>
                <c:pt idx="108">
                  <c:v>50.8</c:v>
                </c:pt>
                <c:pt idx="109">
                  <c:v>55.3</c:v>
                </c:pt>
                <c:pt idx="110">
                  <c:v>57.5</c:v>
                </c:pt>
                <c:pt idx="111">
                  <c:v>59.9</c:v>
                </c:pt>
                <c:pt idx="112">
                  <c:v>64</c:v>
                </c:pt>
                <c:pt idx="113">
                  <c:v>55</c:v>
                </c:pt>
                <c:pt idx="114">
                  <c:v>63.4</c:v>
                </c:pt>
                <c:pt idx="115">
                  <c:v>58.8</c:v>
                </c:pt>
                <c:pt idx="116">
                  <c:v>61.2</c:v>
                </c:pt>
                <c:pt idx="117">
                  <c:v>64.2</c:v>
                </c:pt>
                <c:pt idx="118">
                  <c:v>54.4</c:v>
                </c:pt>
                <c:pt idx="119">
                  <c:v>57.9</c:v>
                </c:pt>
                <c:pt idx="120">
                  <c:v>61.2</c:v>
                </c:pt>
                <c:pt idx="121">
                  <c:v>62.2</c:v>
                </c:pt>
                <c:pt idx="122">
                  <c:v>64.099999999999994</c:v>
                </c:pt>
                <c:pt idx="123">
                  <c:v>56.7</c:v>
                </c:pt>
                <c:pt idx="124">
                  <c:v>60.1</c:v>
                </c:pt>
                <c:pt idx="125">
                  <c:v>59.7</c:v>
                </c:pt>
                <c:pt idx="126">
                  <c:v>60.4</c:v>
                </c:pt>
                <c:pt idx="127">
                  <c:v>63.9</c:v>
                </c:pt>
                <c:pt idx="128">
                  <c:v>54.2</c:v>
                </c:pt>
                <c:pt idx="129">
                  <c:v>57.5</c:v>
                </c:pt>
                <c:pt idx="130">
                  <c:v>55.8</c:v>
                </c:pt>
                <c:pt idx="131">
                  <c:v>58.6</c:v>
                </c:pt>
                <c:pt idx="132">
                  <c:v>63.7</c:v>
                </c:pt>
                <c:pt idx="133">
                  <c:v>54</c:v>
                </c:pt>
                <c:pt idx="134">
                  <c:v>57.6</c:v>
                </c:pt>
                <c:pt idx="135">
                  <c:v>55.8</c:v>
                </c:pt>
                <c:pt idx="136">
                  <c:v>57.7</c:v>
                </c:pt>
                <c:pt idx="137">
                  <c:v>62</c:v>
                </c:pt>
                <c:pt idx="138">
                  <c:v>54.4</c:v>
                </c:pt>
                <c:pt idx="139">
                  <c:v>55.7</c:v>
                </c:pt>
                <c:pt idx="140">
                  <c:v>53.1</c:v>
                </c:pt>
                <c:pt idx="141">
                  <c:v>57.9</c:v>
                </c:pt>
                <c:pt idx="142">
                  <c:v>62.6</c:v>
                </c:pt>
                <c:pt idx="143">
                  <c:v>51.7</c:v>
                </c:pt>
                <c:pt idx="144">
                  <c:v>52.9</c:v>
                </c:pt>
                <c:pt idx="145">
                  <c:v>55.9</c:v>
                </c:pt>
                <c:pt idx="146">
                  <c:v>60.3</c:v>
                </c:pt>
                <c:pt idx="147">
                  <c:v>63.1</c:v>
                </c:pt>
                <c:pt idx="148">
                  <c:v>52.3</c:v>
                </c:pt>
                <c:pt idx="149">
                  <c:v>54.6</c:v>
                </c:pt>
                <c:pt idx="150">
                  <c:v>57.4</c:v>
                </c:pt>
                <c:pt idx="151">
                  <c:v>57.3</c:v>
                </c:pt>
                <c:pt idx="152">
                  <c:v>62.9</c:v>
                </c:pt>
                <c:pt idx="153">
                  <c:v>53.6</c:v>
                </c:pt>
                <c:pt idx="154">
                  <c:v>55</c:v>
                </c:pt>
                <c:pt idx="155">
                  <c:v>57.1</c:v>
                </c:pt>
                <c:pt idx="156">
                  <c:v>57.3</c:v>
                </c:pt>
                <c:pt idx="157">
                  <c:v>62.3</c:v>
                </c:pt>
                <c:pt idx="158">
                  <c:v>54.8</c:v>
                </c:pt>
                <c:pt idx="159">
                  <c:v>56.8</c:v>
                </c:pt>
                <c:pt idx="160">
                  <c:v>62.1</c:v>
                </c:pt>
                <c:pt idx="161">
                  <c:v>61.1</c:v>
                </c:pt>
                <c:pt idx="162">
                  <c:v>65.400000000000006</c:v>
                </c:pt>
                <c:pt idx="163">
                  <c:v>55.6</c:v>
                </c:pt>
                <c:pt idx="164">
                  <c:v>60.6</c:v>
                </c:pt>
                <c:pt idx="165">
                  <c:v>58</c:v>
                </c:pt>
                <c:pt idx="166">
                  <c:v>58.5</c:v>
                </c:pt>
                <c:pt idx="167">
                  <c:v>59.7</c:v>
                </c:pt>
                <c:pt idx="168">
                  <c:v>53.1</c:v>
                </c:pt>
                <c:pt idx="169">
                  <c:v>62.6</c:v>
                </c:pt>
                <c:pt idx="170">
                  <c:v>54.4</c:v>
                </c:pt>
                <c:pt idx="171">
                  <c:v>57.7</c:v>
                </c:pt>
                <c:pt idx="172">
                  <c:v>63.4</c:v>
                </c:pt>
                <c:pt idx="173">
                  <c:v>51</c:v>
                </c:pt>
                <c:pt idx="174">
                  <c:v>54.3</c:v>
                </c:pt>
                <c:pt idx="175">
                  <c:v>56.9</c:v>
                </c:pt>
                <c:pt idx="176">
                  <c:v>59.4</c:v>
                </c:pt>
                <c:pt idx="177">
                  <c:v>64.3</c:v>
                </c:pt>
                <c:pt idx="178">
                  <c:v>52.3</c:v>
                </c:pt>
                <c:pt idx="179">
                  <c:v>54</c:v>
                </c:pt>
                <c:pt idx="180">
                  <c:v>58.2</c:v>
                </c:pt>
                <c:pt idx="181">
                  <c:v>59.2</c:v>
                </c:pt>
                <c:pt idx="182">
                  <c:v>62.3</c:v>
                </c:pt>
                <c:pt idx="183">
                  <c:v>54.7</c:v>
                </c:pt>
                <c:pt idx="184">
                  <c:v>57.1</c:v>
                </c:pt>
                <c:pt idx="185">
                  <c:v>59.7</c:v>
                </c:pt>
                <c:pt idx="186">
                  <c:v>62.1</c:v>
                </c:pt>
                <c:pt idx="187">
                  <c:v>62.9</c:v>
                </c:pt>
                <c:pt idx="188">
                  <c:v>56.4</c:v>
                </c:pt>
                <c:pt idx="189">
                  <c:v>58</c:v>
                </c:pt>
                <c:pt idx="190">
                  <c:v>59.2</c:v>
                </c:pt>
                <c:pt idx="191">
                  <c:v>60</c:v>
                </c:pt>
                <c:pt idx="192">
                  <c:v>61.1</c:v>
                </c:pt>
                <c:pt idx="193">
                  <c:v>54.3</c:v>
                </c:pt>
                <c:pt idx="194">
                  <c:v>57.9</c:v>
                </c:pt>
                <c:pt idx="195">
                  <c:v>62.8</c:v>
                </c:pt>
                <c:pt idx="196">
                  <c:v>63.8</c:v>
                </c:pt>
                <c:pt idx="197">
                  <c:v>68.5</c:v>
                </c:pt>
                <c:pt idx="198">
                  <c:v>56.2</c:v>
                </c:pt>
                <c:pt idx="199">
                  <c:v>59.9</c:v>
                </c:pt>
                <c:pt idx="200">
                  <c:v>60.5</c:v>
                </c:pt>
                <c:pt idx="201">
                  <c:v>60.2</c:v>
                </c:pt>
                <c:pt idx="202">
                  <c:v>63.1</c:v>
                </c:pt>
                <c:pt idx="203">
                  <c:v>56.7</c:v>
                </c:pt>
                <c:pt idx="204">
                  <c:v>60.8</c:v>
                </c:pt>
                <c:pt idx="205">
                  <c:v>62</c:v>
                </c:pt>
                <c:pt idx="206">
                  <c:v>62.5</c:v>
                </c:pt>
                <c:pt idx="207">
                  <c:v>65.5</c:v>
                </c:pt>
                <c:pt idx="208">
                  <c:v>55.2</c:v>
                </c:pt>
                <c:pt idx="209">
                  <c:v>58.1</c:v>
                </c:pt>
              </c:numCache>
            </c:numRef>
          </c:yVal>
          <c:smooth val="0"/>
        </c:ser>
        <c:ser>
          <c:idx val="1"/>
          <c:order val="1"/>
          <c:tx>
            <c:v>After Noise Wall</c:v>
          </c:tx>
          <c:spPr>
            <a:ln w="28575">
              <a:noFill/>
            </a:ln>
          </c:spPr>
          <c:trendline>
            <c:spPr>
              <a:ln w="34925">
                <a:solidFill>
                  <a:srgbClr val="C00000"/>
                </a:solidFill>
              </a:ln>
            </c:spPr>
            <c:trendlineType val="linear"/>
            <c:dispRSqr val="1"/>
            <c:dispEq val="0"/>
            <c:trendlineLbl>
              <c:layout>
                <c:manualLayout>
                  <c:x val="9.9989625557160386E-2"/>
                  <c:y val="7.9113689736151401E-3"/>
                </c:manualLayout>
              </c:layout>
              <c:numFmt formatCode="General" sourceLinked="0"/>
            </c:trendlineLbl>
          </c:trendline>
          <c:xVal>
            <c:numRef>
              <c:f>'Wind RH and Leq'!$C$132:$C$211</c:f>
              <c:numCache>
                <c:formatCode>General</c:formatCode>
                <c:ptCount val="80"/>
                <c:pt idx="0">
                  <c:v>0.2</c:v>
                </c:pt>
                <c:pt idx="1">
                  <c:v>0</c:v>
                </c:pt>
                <c:pt idx="2">
                  <c:v>0.7</c:v>
                </c:pt>
                <c:pt idx="3">
                  <c:v>1.3</c:v>
                </c:pt>
                <c:pt idx="4">
                  <c:v>0</c:v>
                </c:pt>
                <c:pt idx="5">
                  <c:v>1.3</c:v>
                </c:pt>
                <c:pt idx="6">
                  <c:v>0.7</c:v>
                </c:pt>
                <c:pt idx="7">
                  <c:v>0.9</c:v>
                </c:pt>
                <c:pt idx="8">
                  <c:v>2.6</c:v>
                </c:pt>
                <c:pt idx="9">
                  <c:v>0.2</c:v>
                </c:pt>
                <c:pt idx="10">
                  <c:v>1</c:v>
                </c:pt>
                <c:pt idx="11">
                  <c:v>0.3</c:v>
                </c:pt>
                <c:pt idx="12">
                  <c:v>0.5</c:v>
                </c:pt>
                <c:pt idx="13">
                  <c:v>1.8</c:v>
                </c:pt>
                <c:pt idx="14">
                  <c:v>0</c:v>
                </c:pt>
                <c:pt idx="15">
                  <c:v>0.1</c:v>
                </c:pt>
                <c:pt idx="16">
                  <c:v>0.2</c:v>
                </c:pt>
                <c:pt idx="17">
                  <c:v>0.1</c:v>
                </c:pt>
                <c:pt idx="18">
                  <c:v>2.2000000000000002</c:v>
                </c:pt>
                <c:pt idx="19">
                  <c:v>0</c:v>
                </c:pt>
                <c:pt idx="20">
                  <c:v>0.4</c:v>
                </c:pt>
                <c:pt idx="21">
                  <c:v>0.4</c:v>
                </c:pt>
                <c:pt idx="22">
                  <c:v>0.5</c:v>
                </c:pt>
                <c:pt idx="23">
                  <c:v>0.8</c:v>
                </c:pt>
                <c:pt idx="24">
                  <c:v>0.3</c:v>
                </c:pt>
                <c:pt idx="25">
                  <c:v>1</c:v>
                </c:pt>
                <c:pt idx="26">
                  <c:v>0.4</c:v>
                </c:pt>
                <c:pt idx="27">
                  <c:v>0.3</c:v>
                </c:pt>
                <c:pt idx="28">
                  <c:v>1</c:v>
                </c:pt>
                <c:pt idx="29">
                  <c:v>0.1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0.5</c:v>
                </c:pt>
                <c:pt idx="34">
                  <c:v>0</c:v>
                </c:pt>
                <c:pt idx="35">
                  <c:v>0</c:v>
                </c:pt>
                <c:pt idx="36">
                  <c:v>0.9</c:v>
                </c:pt>
                <c:pt idx="37">
                  <c:v>2.2000000000000002</c:v>
                </c:pt>
                <c:pt idx="38">
                  <c:v>0</c:v>
                </c:pt>
                <c:pt idx="39">
                  <c:v>0.3</c:v>
                </c:pt>
                <c:pt idx="40">
                  <c:v>1</c:v>
                </c:pt>
                <c:pt idx="41">
                  <c:v>0.2</c:v>
                </c:pt>
                <c:pt idx="42">
                  <c:v>1.4</c:v>
                </c:pt>
                <c:pt idx="43">
                  <c:v>1.8</c:v>
                </c:pt>
                <c:pt idx="44">
                  <c:v>0.2</c:v>
                </c:pt>
                <c:pt idx="45">
                  <c:v>0.3</c:v>
                </c:pt>
                <c:pt idx="46">
                  <c:v>1.4</c:v>
                </c:pt>
                <c:pt idx="47">
                  <c:v>0</c:v>
                </c:pt>
                <c:pt idx="48">
                  <c:v>0.1</c:v>
                </c:pt>
                <c:pt idx="49">
                  <c:v>0</c:v>
                </c:pt>
                <c:pt idx="50">
                  <c:v>2</c:v>
                </c:pt>
                <c:pt idx="51">
                  <c:v>2.4</c:v>
                </c:pt>
                <c:pt idx="52">
                  <c:v>1.7</c:v>
                </c:pt>
                <c:pt idx="53">
                  <c:v>1.7</c:v>
                </c:pt>
                <c:pt idx="54">
                  <c:v>0.3</c:v>
                </c:pt>
                <c:pt idx="55">
                  <c:v>2.2000000000000002</c:v>
                </c:pt>
                <c:pt idx="56">
                  <c:v>2.2999999999999998</c:v>
                </c:pt>
                <c:pt idx="57">
                  <c:v>1.7</c:v>
                </c:pt>
                <c:pt idx="58">
                  <c:v>1.6</c:v>
                </c:pt>
                <c:pt idx="59">
                  <c:v>0.4</c:v>
                </c:pt>
                <c:pt idx="60">
                  <c:v>1.2</c:v>
                </c:pt>
                <c:pt idx="61">
                  <c:v>0.9</c:v>
                </c:pt>
                <c:pt idx="62">
                  <c:v>0.7</c:v>
                </c:pt>
                <c:pt idx="63">
                  <c:v>0.6</c:v>
                </c:pt>
                <c:pt idx="64">
                  <c:v>0.1</c:v>
                </c:pt>
                <c:pt idx="65">
                  <c:v>1.7</c:v>
                </c:pt>
                <c:pt idx="66">
                  <c:v>2.2999999999999998</c:v>
                </c:pt>
                <c:pt idx="67">
                  <c:v>1.5</c:v>
                </c:pt>
                <c:pt idx="68">
                  <c:v>2.2000000000000002</c:v>
                </c:pt>
                <c:pt idx="69">
                  <c:v>1.2</c:v>
                </c:pt>
                <c:pt idx="70">
                  <c:v>1.3</c:v>
                </c:pt>
                <c:pt idx="71">
                  <c:v>2.1</c:v>
                </c:pt>
                <c:pt idx="72">
                  <c:v>1</c:v>
                </c:pt>
                <c:pt idx="73">
                  <c:v>0.8</c:v>
                </c:pt>
                <c:pt idx="74">
                  <c:v>0.8</c:v>
                </c:pt>
                <c:pt idx="75">
                  <c:v>1.2</c:v>
                </c:pt>
                <c:pt idx="76">
                  <c:v>2.4</c:v>
                </c:pt>
                <c:pt idx="77">
                  <c:v>2.2999999999999998</c:v>
                </c:pt>
                <c:pt idx="78">
                  <c:v>2.2999999999999998</c:v>
                </c:pt>
                <c:pt idx="79">
                  <c:v>0.6</c:v>
                </c:pt>
              </c:numCache>
            </c:numRef>
          </c:xVal>
          <c:yVal>
            <c:numRef>
              <c:f>'Wind RH and Leq'!$G$132:$G$211</c:f>
              <c:numCache>
                <c:formatCode>General</c:formatCode>
                <c:ptCount val="80"/>
                <c:pt idx="0">
                  <c:v>55.8</c:v>
                </c:pt>
                <c:pt idx="1">
                  <c:v>58.6</c:v>
                </c:pt>
                <c:pt idx="2">
                  <c:v>63.7</c:v>
                </c:pt>
                <c:pt idx="3">
                  <c:v>54</c:v>
                </c:pt>
                <c:pt idx="4">
                  <c:v>57.6</c:v>
                </c:pt>
                <c:pt idx="5">
                  <c:v>55.8</c:v>
                </c:pt>
                <c:pt idx="6">
                  <c:v>57.7</c:v>
                </c:pt>
                <c:pt idx="7">
                  <c:v>62</c:v>
                </c:pt>
                <c:pt idx="8">
                  <c:v>54.4</c:v>
                </c:pt>
                <c:pt idx="9">
                  <c:v>55.7</c:v>
                </c:pt>
                <c:pt idx="10">
                  <c:v>53.1</c:v>
                </c:pt>
                <c:pt idx="11">
                  <c:v>57.9</c:v>
                </c:pt>
                <c:pt idx="12">
                  <c:v>62.6</c:v>
                </c:pt>
                <c:pt idx="13">
                  <c:v>51.7</c:v>
                </c:pt>
                <c:pt idx="14">
                  <c:v>52.9</c:v>
                </c:pt>
                <c:pt idx="15">
                  <c:v>55.9</c:v>
                </c:pt>
                <c:pt idx="16">
                  <c:v>60.3</c:v>
                </c:pt>
                <c:pt idx="17">
                  <c:v>63.1</c:v>
                </c:pt>
                <c:pt idx="18">
                  <c:v>52.3</c:v>
                </c:pt>
                <c:pt idx="19">
                  <c:v>54.6</c:v>
                </c:pt>
                <c:pt idx="20">
                  <c:v>57.4</c:v>
                </c:pt>
                <c:pt idx="21">
                  <c:v>57.3</c:v>
                </c:pt>
                <c:pt idx="22">
                  <c:v>62.9</c:v>
                </c:pt>
                <c:pt idx="23">
                  <c:v>53.6</c:v>
                </c:pt>
                <c:pt idx="24">
                  <c:v>55</c:v>
                </c:pt>
                <c:pt idx="25">
                  <c:v>57.1</c:v>
                </c:pt>
                <c:pt idx="26">
                  <c:v>57.3</c:v>
                </c:pt>
                <c:pt idx="27">
                  <c:v>62.3</c:v>
                </c:pt>
                <c:pt idx="28">
                  <c:v>54.8</c:v>
                </c:pt>
                <c:pt idx="29">
                  <c:v>56.8</c:v>
                </c:pt>
                <c:pt idx="30">
                  <c:v>62.1</c:v>
                </c:pt>
                <c:pt idx="31">
                  <c:v>61.1</c:v>
                </c:pt>
                <c:pt idx="32">
                  <c:v>65.400000000000006</c:v>
                </c:pt>
                <c:pt idx="33">
                  <c:v>55.6</c:v>
                </c:pt>
                <c:pt idx="34">
                  <c:v>60.6</c:v>
                </c:pt>
                <c:pt idx="35">
                  <c:v>58</c:v>
                </c:pt>
                <c:pt idx="36">
                  <c:v>58.5</c:v>
                </c:pt>
                <c:pt idx="37">
                  <c:v>59.7</c:v>
                </c:pt>
                <c:pt idx="38">
                  <c:v>53.1</c:v>
                </c:pt>
                <c:pt idx="39">
                  <c:v>62.6</c:v>
                </c:pt>
                <c:pt idx="40">
                  <c:v>54.4</c:v>
                </c:pt>
                <c:pt idx="41">
                  <c:v>57.7</c:v>
                </c:pt>
                <c:pt idx="42">
                  <c:v>63.4</c:v>
                </c:pt>
                <c:pt idx="43">
                  <c:v>51</c:v>
                </c:pt>
                <c:pt idx="44">
                  <c:v>54.3</c:v>
                </c:pt>
                <c:pt idx="45">
                  <c:v>56.9</c:v>
                </c:pt>
                <c:pt idx="46">
                  <c:v>59.4</c:v>
                </c:pt>
                <c:pt idx="47">
                  <c:v>64.3</c:v>
                </c:pt>
                <c:pt idx="48">
                  <c:v>52.3</c:v>
                </c:pt>
                <c:pt idx="49">
                  <c:v>54</c:v>
                </c:pt>
                <c:pt idx="50">
                  <c:v>58.2</c:v>
                </c:pt>
                <c:pt idx="51">
                  <c:v>59.2</c:v>
                </c:pt>
                <c:pt idx="52">
                  <c:v>62.3</c:v>
                </c:pt>
                <c:pt idx="53">
                  <c:v>54.7</c:v>
                </c:pt>
                <c:pt idx="54">
                  <c:v>57.1</c:v>
                </c:pt>
                <c:pt idx="55">
                  <c:v>59.7</c:v>
                </c:pt>
                <c:pt idx="56">
                  <c:v>62.1</c:v>
                </c:pt>
                <c:pt idx="57">
                  <c:v>62.9</c:v>
                </c:pt>
                <c:pt idx="58">
                  <c:v>56.4</c:v>
                </c:pt>
                <c:pt idx="59">
                  <c:v>58</c:v>
                </c:pt>
                <c:pt idx="60">
                  <c:v>59.2</c:v>
                </c:pt>
                <c:pt idx="61">
                  <c:v>60</c:v>
                </c:pt>
                <c:pt idx="62">
                  <c:v>61.1</c:v>
                </c:pt>
                <c:pt idx="63">
                  <c:v>54.3</c:v>
                </c:pt>
                <c:pt idx="64">
                  <c:v>57.9</c:v>
                </c:pt>
                <c:pt idx="65">
                  <c:v>62.8</c:v>
                </c:pt>
                <c:pt idx="66">
                  <c:v>63.8</c:v>
                </c:pt>
                <c:pt idx="67">
                  <c:v>68.5</c:v>
                </c:pt>
                <c:pt idx="68">
                  <c:v>56.2</c:v>
                </c:pt>
                <c:pt idx="69">
                  <c:v>59.9</c:v>
                </c:pt>
                <c:pt idx="70">
                  <c:v>60.5</c:v>
                </c:pt>
                <c:pt idx="71">
                  <c:v>60.2</c:v>
                </c:pt>
                <c:pt idx="72">
                  <c:v>63.1</c:v>
                </c:pt>
                <c:pt idx="73">
                  <c:v>56.7</c:v>
                </c:pt>
                <c:pt idx="74">
                  <c:v>60.8</c:v>
                </c:pt>
                <c:pt idx="75">
                  <c:v>62</c:v>
                </c:pt>
                <c:pt idx="76">
                  <c:v>62.5</c:v>
                </c:pt>
                <c:pt idx="77">
                  <c:v>65.5</c:v>
                </c:pt>
                <c:pt idx="78">
                  <c:v>55.2</c:v>
                </c:pt>
                <c:pt idx="79">
                  <c:v>58.1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5952768"/>
        <c:axId val="542127616"/>
      </c:scatterChart>
      <c:valAx>
        <c:axId val="5359527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Average Wind Speed (mph)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42127616"/>
        <c:crosses val="autoZero"/>
        <c:crossBetween val="midCat"/>
      </c:valAx>
      <c:valAx>
        <c:axId val="542127616"/>
        <c:scaling>
          <c:orientation val="minMax"/>
          <c:min val="4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Sound Level (Leq)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35952768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51691653079008"/>
          <c:y val="1.8485563215627523E-2"/>
          <c:w val="0.84057971014492749"/>
          <c:h val="0.7725389229544651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spPr>
              <a:solidFill>
                <a:srgbClr val="C0C0C0"/>
              </a:solidFill>
              <a:ln w="25400">
                <a:noFill/>
              </a:ln>
            </c:spPr>
            <c:txPr>
              <a:bodyPr/>
              <a:lstStyle/>
              <a:p>
                <a:pPr>
                  <a:defRPr sz="9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Summary!$B$59:$B$68</c:f>
              <c:strCache>
                <c:ptCount val="10"/>
                <c:pt idx="0">
                  <c:v>PFC1 EB1</c:v>
                </c:pt>
                <c:pt idx="1">
                  <c:v>PFC1 EB2</c:v>
                </c:pt>
                <c:pt idx="2">
                  <c:v>PFC1 WB1</c:v>
                </c:pt>
                <c:pt idx="3">
                  <c:v>PFC1 WB2</c:v>
                </c:pt>
                <c:pt idx="4">
                  <c:v>PFC2 EB1</c:v>
                </c:pt>
                <c:pt idx="5">
                  <c:v>PFC2 EB2</c:v>
                </c:pt>
                <c:pt idx="6">
                  <c:v>PFC2 WB1</c:v>
                </c:pt>
                <c:pt idx="7">
                  <c:v>PFC2 WB2</c:v>
                </c:pt>
                <c:pt idx="8">
                  <c:v>PFC1 Avg</c:v>
                </c:pt>
                <c:pt idx="9">
                  <c:v>PFC2 Avg</c:v>
                </c:pt>
              </c:strCache>
            </c:strRef>
          </c:cat>
          <c:val>
            <c:numRef>
              <c:f>Summary!$C$59:$C$68</c:f>
              <c:numCache>
                <c:formatCode>0.0</c:formatCode>
                <c:ptCount val="10"/>
                <c:pt idx="0">
                  <c:v>104.71312913398218</c:v>
                </c:pt>
                <c:pt idx="1">
                  <c:v>104.5967580603165</c:v>
                </c:pt>
                <c:pt idx="2">
                  <c:v>106.57695776568599</c:v>
                </c:pt>
                <c:pt idx="3">
                  <c:v>105.99811642918571</c:v>
                </c:pt>
                <c:pt idx="4">
                  <c:v>103.32045015363495</c:v>
                </c:pt>
                <c:pt idx="5">
                  <c:v>104.38658474937922</c:v>
                </c:pt>
                <c:pt idx="6">
                  <c:v>103.24663744513407</c:v>
                </c:pt>
                <c:pt idx="7">
                  <c:v>104.0193654110772</c:v>
                </c:pt>
                <c:pt idx="8">
                  <c:v>105.47124034729259</c:v>
                </c:pt>
                <c:pt idx="9">
                  <c:v>103.74325943980637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0"/>
        <c:axId val="97411072"/>
        <c:axId val="97494144"/>
      </c:barChart>
      <c:catAx>
        <c:axId val="97411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74941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7494144"/>
        <c:scaling>
          <c:orientation val="minMax"/>
          <c:max val="110"/>
          <c:min val="1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Overall Level (dBA)</a:t>
                </a:r>
              </a:p>
            </c:rich>
          </c:tx>
          <c:layout>
            <c:manualLayout>
              <c:xMode val="edge"/>
              <c:yMode val="edge"/>
              <c:x val="1.5607620316948134E-2"/>
              <c:y val="0.38559318699024009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3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7411072"/>
        <c:crosses val="autoZero"/>
        <c:crossBetween val="between"/>
        <c:majorUnit val="1"/>
        <c:minorUnit val="1"/>
      </c:valAx>
      <c:spPr>
        <a:solidFill>
          <a:schemeClr val="bg1">
            <a:lumMod val="85000"/>
          </a:schemeClr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59754738015608"/>
          <c:y val="4.4465028809816391E-2"/>
          <c:w val="0.84057971014492749"/>
          <c:h val="0.8397158138194544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spPr>
              <a:solidFill>
                <a:srgbClr val="C0C0C0"/>
              </a:solidFill>
              <a:ln w="25400">
                <a:noFill/>
              </a:ln>
            </c:spPr>
            <c:txPr>
              <a:bodyPr/>
              <a:lstStyle/>
              <a:p>
                <a:pPr>
                  <a:defRPr sz="9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Summary!$B$59:$B$68</c:f>
              <c:strCache>
                <c:ptCount val="10"/>
                <c:pt idx="0">
                  <c:v>PFC1 EB1</c:v>
                </c:pt>
                <c:pt idx="1">
                  <c:v>PFC1  EB2</c:v>
                </c:pt>
                <c:pt idx="2">
                  <c:v>PFC1 WB1</c:v>
                </c:pt>
                <c:pt idx="3">
                  <c:v>PFC1 WB2</c:v>
                </c:pt>
                <c:pt idx="4">
                  <c:v>PFC2 EB1</c:v>
                </c:pt>
                <c:pt idx="5">
                  <c:v>PFC2 EB2</c:v>
                </c:pt>
                <c:pt idx="6">
                  <c:v>PFC2 WB1</c:v>
                </c:pt>
                <c:pt idx="7">
                  <c:v>PFC2 WB2</c:v>
                </c:pt>
                <c:pt idx="8">
                  <c:v>PFC1 Avg</c:v>
                </c:pt>
                <c:pt idx="9">
                  <c:v>PFC2 Avg</c:v>
                </c:pt>
              </c:strCache>
            </c:strRef>
          </c:cat>
          <c:val>
            <c:numRef>
              <c:f>Summary!$C$59:$C$68</c:f>
              <c:numCache>
                <c:formatCode>0.0</c:formatCode>
                <c:ptCount val="10"/>
                <c:pt idx="0">
                  <c:v>105.99444990453067</c:v>
                </c:pt>
                <c:pt idx="1">
                  <c:v>106.90704411040743</c:v>
                </c:pt>
                <c:pt idx="2">
                  <c:v>107.51355316934216</c:v>
                </c:pt>
                <c:pt idx="3">
                  <c:v>107.36681990914656</c:v>
                </c:pt>
                <c:pt idx="4">
                  <c:v>104.81473922412026</c:v>
                </c:pt>
                <c:pt idx="5">
                  <c:v>105.36614267075099</c:v>
                </c:pt>
                <c:pt idx="6">
                  <c:v>106.57905984016652</c:v>
                </c:pt>
                <c:pt idx="7">
                  <c:v>106.02104638185835</c:v>
                </c:pt>
                <c:pt idx="8">
                  <c:v>106.9454667733567</c:v>
                </c:pt>
                <c:pt idx="9">
                  <c:v>105.69524702922403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0"/>
        <c:axId val="162284288"/>
        <c:axId val="168396672"/>
      </c:barChart>
      <c:catAx>
        <c:axId val="162284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22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83966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8396672"/>
        <c:scaling>
          <c:orientation val="minMax"/>
          <c:max val="110"/>
          <c:min val="1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Overall Level (dBA)</a:t>
                </a:r>
              </a:p>
            </c:rich>
          </c:tx>
          <c:layout>
            <c:manualLayout>
              <c:xMode val="edge"/>
              <c:yMode val="edge"/>
              <c:x val="1.5607620316948134E-2"/>
              <c:y val="0.38559318699024009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3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2284288"/>
        <c:crosses val="autoZero"/>
        <c:crossBetween val="between"/>
        <c:majorUnit val="1"/>
        <c:minorUnit val="1"/>
      </c:valAx>
      <c:spPr>
        <a:solidFill>
          <a:schemeClr val="bg1">
            <a:lumMod val="85000"/>
          </a:schemeClr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2014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strRef>
              <c:f>Sheet1!$B$4:$B$13</c:f>
              <c:strCache>
                <c:ptCount val="10"/>
                <c:pt idx="0">
                  <c:v>PFC1 EB1</c:v>
                </c:pt>
                <c:pt idx="1">
                  <c:v>PFC1 EB2</c:v>
                </c:pt>
                <c:pt idx="2">
                  <c:v>PFC1 WB1</c:v>
                </c:pt>
                <c:pt idx="3">
                  <c:v>PFC1 WB2</c:v>
                </c:pt>
                <c:pt idx="4">
                  <c:v>PFC2 EB1</c:v>
                </c:pt>
                <c:pt idx="5">
                  <c:v>PFC2 EB2</c:v>
                </c:pt>
                <c:pt idx="6">
                  <c:v>PFC2 WB1</c:v>
                </c:pt>
                <c:pt idx="7">
                  <c:v>PFC2 WB2</c:v>
                </c:pt>
                <c:pt idx="8">
                  <c:v>PFC1 Avg</c:v>
                </c:pt>
                <c:pt idx="9">
                  <c:v>PFC2 Avg</c:v>
                </c:pt>
              </c:strCache>
            </c:strRef>
          </c:cat>
          <c:val>
            <c:numRef>
              <c:f>Sheet1!$C$4:$C$13</c:f>
              <c:numCache>
                <c:formatCode>General</c:formatCode>
                <c:ptCount val="10"/>
                <c:pt idx="0">
                  <c:v>104.71312913398218</c:v>
                </c:pt>
                <c:pt idx="1">
                  <c:v>104.5967580603165</c:v>
                </c:pt>
                <c:pt idx="2">
                  <c:v>106.57695776568599</c:v>
                </c:pt>
                <c:pt idx="3">
                  <c:v>105.99811642918571</c:v>
                </c:pt>
                <c:pt idx="4">
                  <c:v>103.32045015363495</c:v>
                </c:pt>
                <c:pt idx="5">
                  <c:v>104.38658474937922</c:v>
                </c:pt>
                <c:pt idx="6">
                  <c:v>103.24663744513407</c:v>
                </c:pt>
                <c:pt idx="7">
                  <c:v>104.0193654110772</c:v>
                </c:pt>
                <c:pt idx="8">
                  <c:v>105.47124034729259</c:v>
                </c:pt>
                <c:pt idx="9">
                  <c:v>103.74325943980637</c:v>
                </c:pt>
              </c:numCache>
            </c:numRef>
          </c:val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Sheet1!$B$4:$B$13</c:f>
              <c:strCache>
                <c:ptCount val="10"/>
                <c:pt idx="0">
                  <c:v>PFC1 EB1</c:v>
                </c:pt>
                <c:pt idx="1">
                  <c:v>PFC1 EB2</c:v>
                </c:pt>
                <c:pt idx="2">
                  <c:v>PFC1 WB1</c:v>
                </c:pt>
                <c:pt idx="3">
                  <c:v>PFC1 WB2</c:v>
                </c:pt>
                <c:pt idx="4">
                  <c:v>PFC2 EB1</c:v>
                </c:pt>
                <c:pt idx="5">
                  <c:v>PFC2 EB2</c:v>
                </c:pt>
                <c:pt idx="6">
                  <c:v>PFC2 WB1</c:v>
                </c:pt>
                <c:pt idx="7">
                  <c:v>PFC2 WB2</c:v>
                </c:pt>
                <c:pt idx="8">
                  <c:v>PFC1 Avg</c:v>
                </c:pt>
                <c:pt idx="9">
                  <c:v>PFC2 Avg</c:v>
                </c:pt>
              </c:strCache>
            </c:strRef>
          </c:cat>
          <c:val>
            <c:numRef>
              <c:f>Sheet1!$D$4:$D$13</c:f>
              <c:numCache>
                <c:formatCode>General</c:formatCode>
                <c:ptCount val="10"/>
                <c:pt idx="0">
                  <c:v>105.99444990453067</c:v>
                </c:pt>
                <c:pt idx="1">
                  <c:v>106.90704411040743</c:v>
                </c:pt>
                <c:pt idx="2">
                  <c:v>107.51355316934216</c:v>
                </c:pt>
                <c:pt idx="3">
                  <c:v>107.36681990914656</c:v>
                </c:pt>
                <c:pt idx="4">
                  <c:v>104.81473922412026</c:v>
                </c:pt>
                <c:pt idx="5">
                  <c:v>105.36614267075099</c:v>
                </c:pt>
                <c:pt idx="6">
                  <c:v>106.57905984016652</c:v>
                </c:pt>
                <c:pt idx="7">
                  <c:v>106.02104638185835</c:v>
                </c:pt>
                <c:pt idx="8">
                  <c:v>106.9454667733567</c:v>
                </c:pt>
                <c:pt idx="9">
                  <c:v>105.69524702922403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472448"/>
        <c:axId val="90474368"/>
      </c:barChart>
      <c:catAx>
        <c:axId val="904724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Section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 rot="-2340000"/>
          <a:lstStyle/>
          <a:p>
            <a:pPr>
              <a:defRPr/>
            </a:pPr>
            <a:endParaRPr lang="en-US"/>
          </a:p>
        </c:txPr>
        <c:crossAx val="90474368"/>
        <c:crosses val="autoZero"/>
        <c:auto val="1"/>
        <c:lblAlgn val="ctr"/>
        <c:lblOffset val="100"/>
        <c:noMultiLvlLbl val="0"/>
      </c:catAx>
      <c:valAx>
        <c:axId val="90474368"/>
        <c:scaling>
          <c:orientation val="minMax"/>
          <c:max val="110"/>
          <c:min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Overall Level (dBA)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90472448"/>
        <c:crosses val="autoZero"/>
        <c:crossBetween val="between"/>
      </c:valAx>
      <c:spPr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5400000" scaled="1"/>
          <a:tileRect/>
        </a:gradFill>
      </c:spPr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91011131141373"/>
          <c:y val="3.1001796759500707E-2"/>
          <c:w val="0.88151549530431106"/>
          <c:h val="0.73910181373329331"/>
        </c:manualLayout>
      </c:layout>
      <c:barChart>
        <c:barDir val="col"/>
        <c:grouping val="clustered"/>
        <c:varyColors val="0"/>
        <c:ser>
          <c:idx val="0"/>
          <c:order val="0"/>
          <c:tx>
            <c:v>Site 1</c:v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6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7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8"/>
            <c:invertIfNegative val="0"/>
            <c:bubble3D val="0"/>
            <c:spPr>
              <a:solidFill>
                <a:srgbClr val="FF0000"/>
              </a:solidFill>
            </c:spPr>
          </c:dPt>
          <c:cat>
            <c:numRef>
              <c:f>'Query by Day and Site (May2016)'!$D$237:$D$274</c:f>
              <c:numCache>
                <c:formatCode>m/d/yyyy</c:formatCode>
                <c:ptCount val="38"/>
                <c:pt idx="0">
                  <c:v>41424</c:v>
                </c:pt>
                <c:pt idx="1">
                  <c:v>41436</c:v>
                </c:pt>
                <c:pt idx="2">
                  <c:v>41450</c:v>
                </c:pt>
                <c:pt idx="3">
                  <c:v>41464</c:v>
                </c:pt>
                <c:pt idx="4">
                  <c:v>41478</c:v>
                </c:pt>
                <c:pt idx="5">
                  <c:v>41492</c:v>
                </c:pt>
                <c:pt idx="6">
                  <c:v>41506</c:v>
                </c:pt>
                <c:pt idx="7">
                  <c:v>41527</c:v>
                </c:pt>
                <c:pt idx="8">
                  <c:v>41541</c:v>
                </c:pt>
                <c:pt idx="9">
                  <c:v>41562</c:v>
                </c:pt>
                <c:pt idx="10">
                  <c:v>41575</c:v>
                </c:pt>
                <c:pt idx="11">
                  <c:v>41589</c:v>
                </c:pt>
                <c:pt idx="12">
                  <c:v>41620</c:v>
                </c:pt>
                <c:pt idx="13">
                  <c:v>41667</c:v>
                </c:pt>
                <c:pt idx="14">
                  <c:v>41695</c:v>
                </c:pt>
                <c:pt idx="15">
                  <c:v>41751</c:v>
                </c:pt>
                <c:pt idx="16">
                  <c:v>41764</c:v>
                </c:pt>
                <c:pt idx="17">
                  <c:v>41801</c:v>
                </c:pt>
                <c:pt idx="18">
                  <c:v>41830</c:v>
                </c:pt>
                <c:pt idx="19">
                  <c:v>41870</c:v>
                </c:pt>
                <c:pt idx="20">
                  <c:v>41907</c:v>
                </c:pt>
                <c:pt idx="21">
                  <c:v>41941</c:v>
                </c:pt>
                <c:pt idx="22">
                  <c:v>41967</c:v>
                </c:pt>
                <c:pt idx="23">
                  <c:v>41985</c:v>
                </c:pt>
                <c:pt idx="24">
                  <c:v>42019</c:v>
                </c:pt>
                <c:pt idx="25">
                  <c:v>42075</c:v>
                </c:pt>
                <c:pt idx="26">
                  <c:v>42104</c:v>
                </c:pt>
                <c:pt idx="27">
                  <c:v>42163</c:v>
                </c:pt>
                <c:pt idx="28">
                  <c:v>42208</c:v>
                </c:pt>
                <c:pt idx="29">
                  <c:v>42236</c:v>
                </c:pt>
                <c:pt idx="30">
                  <c:v>42277</c:v>
                </c:pt>
                <c:pt idx="31">
                  <c:v>42306</c:v>
                </c:pt>
                <c:pt idx="32">
                  <c:v>42348</c:v>
                </c:pt>
                <c:pt idx="33">
                  <c:v>42382</c:v>
                </c:pt>
                <c:pt idx="34">
                  <c:v>42418</c:v>
                </c:pt>
                <c:pt idx="35">
                  <c:v>42432</c:v>
                </c:pt>
                <c:pt idx="36">
                  <c:v>42467</c:v>
                </c:pt>
                <c:pt idx="37">
                  <c:v>42502</c:v>
                </c:pt>
              </c:numCache>
            </c:numRef>
          </c:cat>
          <c:val>
            <c:numRef>
              <c:f>'Query by Day and Site (May2016)'!$E$237:$E$274</c:f>
              <c:numCache>
                <c:formatCode>General</c:formatCode>
                <c:ptCount val="38"/>
                <c:pt idx="0">
                  <c:v>57.933333333333323</c:v>
                </c:pt>
                <c:pt idx="1">
                  <c:v>57.68666666666666</c:v>
                </c:pt>
                <c:pt idx="2">
                  <c:v>58.486666666666672</c:v>
                </c:pt>
                <c:pt idx="3">
                  <c:v>58.186666666666682</c:v>
                </c:pt>
                <c:pt idx="4">
                  <c:v>58.540000000000006</c:v>
                </c:pt>
                <c:pt idx="5">
                  <c:v>56.813333333333325</c:v>
                </c:pt>
                <c:pt idx="6">
                  <c:v>57.899999999999991</c:v>
                </c:pt>
                <c:pt idx="7">
                  <c:v>58.519999999999996</c:v>
                </c:pt>
                <c:pt idx="8">
                  <c:v>59.766666666666673</c:v>
                </c:pt>
                <c:pt idx="9">
                  <c:v>57.940000000000012</c:v>
                </c:pt>
                <c:pt idx="10">
                  <c:v>56.666666666666664</c:v>
                </c:pt>
                <c:pt idx="11">
                  <c:v>57.620000000000005</c:v>
                </c:pt>
                <c:pt idx="12">
                  <c:v>56.306666666666651</c:v>
                </c:pt>
                <c:pt idx="13">
                  <c:v>56.873333333333335</c:v>
                </c:pt>
                <c:pt idx="14">
                  <c:v>59.053333333333335</c:v>
                </c:pt>
                <c:pt idx="15">
                  <c:v>57.61333333333333</c:v>
                </c:pt>
                <c:pt idx="16">
                  <c:v>54.386666666666663</c:v>
                </c:pt>
                <c:pt idx="17">
                  <c:v>54.126666666666665</c:v>
                </c:pt>
                <c:pt idx="18">
                  <c:v>54.266666666666666</c:v>
                </c:pt>
                <c:pt idx="19">
                  <c:v>53.786666666666662</c:v>
                </c:pt>
                <c:pt idx="20">
                  <c:v>55.713333333333338</c:v>
                </c:pt>
                <c:pt idx="21">
                  <c:v>57.23571428571428</c:v>
                </c:pt>
                <c:pt idx="22">
                  <c:v>57.986666666666657</c:v>
                </c:pt>
                <c:pt idx="23">
                  <c:v>53.94</c:v>
                </c:pt>
                <c:pt idx="24">
                  <c:v>59.173333333333325</c:v>
                </c:pt>
                <c:pt idx="25">
                  <c:v>58.806666666666679</c:v>
                </c:pt>
                <c:pt idx="26">
                  <c:v>56.879999999999995</c:v>
                </c:pt>
                <c:pt idx="27">
                  <c:v>55.586666666666666</c:v>
                </c:pt>
                <c:pt idx="28">
                  <c:v>54.059999999999995</c:v>
                </c:pt>
                <c:pt idx="29">
                  <c:v>56.253333333333345</c:v>
                </c:pt>
                <c:pt idx="30">
                  <c:v>56.866666666666667</c:v>
                </c:pt>
                <c:pt idx="31">
                  <c:v>56.506666666666668</c:v>
                </c:pt>
                <c:pt idx="32">
                  <c:v>58.449999999999996</c:v>
                </c:pt>
                <c:pt idx="33">
                  <c:v>57.073333333333331</c:v>
                </c:pt>
                <c:pt idx="34">
                  <c:v>57.279999999999994</c:v>
                </c:pt>
                <c:pt idx="35">
                  <c:v>61.266666666666666</c:v>
                </c:pt>
                <c:pt idx="36">
                  <c:v>58.873333333333328</c:v>
                </c:pt>
                <c:pt idx="37">
                  <c:v>60.146666666666661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1"/>
        <c:axId val="91357568"/>
        <c:axId val="91359488"/>
      </c:barChart>
      <c:catAx>
        <c:axId val="913575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Date</a:t>
                </a:r>
              </a:p>
            </c:rich>
          </c:tx>
          <c:layout/>
          <c:overlay val="0"/>
        </c:title>
        <c:numFmt formatCode="m/d/yyyy" sourceLinked="1"/>
        <c:majorTickMark val="out"/>
        <c:minorTickMark val="none"/>
        <c:tickLblPos val="nextTo"/>
        <c:txPr>
          <a:bodyPr rot="-3780000"/>
          <a:lstStyle/>
          <a:p>
            <a:pPr>
              <a:defRPr sz="900"/>
            </a:pPr>
            <a:endParaRPr lang="en-US"/>
          </a:p>
        </c:txPr>
        <c:crossAx val="91359488"/>
        <c:crosses val="autoZero"/>
        <c:auto val="0"/>
        <c:lblAlgn val="ctr"/>
        <c:lblOffset val="100"/>
        <c:noMultiLvlLbl val="0"/>
      </c:catAx>
      <c:valAx>
        <c:axId val="91359488"/>
        <c:scaling>
          <c:orientation val="minMax"/>
          <c:max val="62"/>
          <c:min val="5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Average Noise Level  (dBA)</a:t>
                </a:r>
              </a:p>
            </c:rich>
          </c:tx>
          <c:layout/>
          <c:overlay val="0"/>
        </c:title>
        <c:numFmt formatCode="0" sourceLinked="0"/>
        <c:majorTickMark val="none"/>
        <c:minorTickMark val="none"/>
        <c:tickLblPos val="nextTo"/>
        <c:crossAx val="913575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496152946256592E-2"/>
          <c:y val="5.94393722657676E-2"/>
          <c:w val="0.94900769410748687"/>
          <c:h val="0.88112125546846476"/>
        </c:manualLayout>
      </c:layout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46959360"/>
        <c:axId val="546960896"/>
      </c:barChart>
      <c:catAx>
        <c:axId val="546959360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one"/>
        <c:crossAx val="546960896"/>
        <c:crosses val="autoZero"/>
        <c:auto val="1"/>
        <c:lblAlgn val="ctr"/>
        <c:lblOffset val="100"/>
        <c:noMultiLvlLbl val="0"/>
      </c:catAx>
      <c:valAx>
        <c:axId val="54696089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546959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Before Noise Wall</c:v>
          </c:tx>
          <c:spPr>
            <a:ln w="28575">
              <a:noFill/>
            </a:ln>
          </c:spPr>
          <c:xVal>
            <c:numRef>
              <c:f>'Temp and Leq (June 2014)'!$B$2:$B$261</c:f>
              <c:numCache>
                <c:formatCode>General</c:formatCode>
                <c:ptCount val="260"/>
                <c:pt idx="0">
                  <c:v>75.5</c:v>
                </c:pt>
                <c:pt idx="1">
                  <c:v>75.3</c:v>
                </c:pt>
                <c:pt idx="2">
                  <c:v>75.5</c:v>
                </c:pt>
                <c:pt idx="3">
                  <c:v>76.400000000000006</c:v>
                </c:pt>
                <c:pt idx="4">
                  <c:v>76.7</c:v>
                </c:pt>
                <c:pt idx="5">
                  <c:v>77</c:v>
                </c:pt>
                <c:pt idx="6">
                  <c:v>79.099999999999994</c:v>
                </c:pt>
                <c:pt idx="7">
                  <c:v>81</c:v>
                </c:pt>
                <c:pt idx="8">
                  <c:v>82</c:v>
                </c:pt>
                <c:pt idx="9">
                  <c:v>83</c:v>
                </c:pt>
                <c:pt idx="10">
                  <c:v>85.6</c:v>
                </c:pt>
                <c:pt idx="11">
                  <c:v>81.8</c:v>
                </c:pt>
                <c:pt idx="12">
                  <c:v>81.599999999999994</c:v>
                </c:pt>
                <c:pt idx="13">
                  <c:v>84.7</c:v>
                </c:pt>
                <c:pt idx="14">
                  <c:v>83.7</c:v>
                </c:pt>
                <c:pt idx="15">
                  <c:v>85.6</c:v>
                </c:pt>
                <c:pt idx="16">
                  <c:v>86.3</c:v>
                </c:pt>
                <c:pt idx="17">
                  <c:v>86.7</c:v>
                </c:pt>
                <c:pt idx="18">
                  <c:v>87</c:v>
                </c:pt>
                <c:pt idx="19">
                  <c:v>87.6</c:v>
                </c:pt>
                <c:pt idx="20">
                  <c:v>88.2</c:v>
                </c:pt>
                <c:pt idx="21">
                  <c:v>87.5</c:v>
                </c:pt>
                <c:pt idx="22">
                  <c:v>88.5</c:v>
                </c:pt>
                <c:pt idx="23">
                  <c:v>88.2</c:v>
                </c:pt>
                <c:pt idx="24">
                  <c:v>87.3</c:v>
                </c:pt>
                <c:pt idx="25">
                  <c:v>88</c:v>
                </c:pt>
                <c:pt idx="26">
                  <c:v>87.6</c:v>
                </c:pt>
                <c:pt idx="27">
                  <c:v>87</c:v>
                </c:pt>
                <c:pt idx="28">
                  <c:v>86.7</c:v>
                </c:pt>
                <c:pt idx="29">
                  <c:v>86.4</c:v>
                </c:pt>
                <c:pt idx="30">
                  <c:v>77.7</c:v>
                </c:pt>
                <c:pt idx="31">
                  <c:v>78.5</c:v>
                </c:pt>
                <c:pt idx="32">
                  <c:v>81</c:v>
                </c:pt>
                <c:pt idx="33">
                  <c:v>82.4</c:v>
                </c:pt>
                <c:pt idx="34">
                  <c:v>82.7</c:v>
                </c:pt>
                <c:pt idx="35">
                  <c:v>84</c:v>
                </c:pt>
                <c:pt idx="36">
                  <c:v>85</c:v>
                </c:pt>
                <c:pt idx="37">
                  <c:v>86</c:v>
                </c:pt>
                <c:pt idx="38">
                  <c:v>86.3</c:v>
                </c:pt>
                <c:pt idx="39">
                  <c:v>86.7</c:v>
                </c:pt>
                <c:pt idx="40">
                  <c:v>94.1</c:v>
                </c:pt>
                <c:pt idx="41">
                  <c:v>90.2</c:v>
                </c:pt>
                <c:pt idx="42">
                  <c:v>90.3</c:v>
                </c:pt>
                <c:pt idx="43">
                  <c:v>91.8</c:v>
                </c:pt>
                <c:pt idx="44">
                  <c:v>91.3</c:v>
                </c:pt>
                <c:pt idx="45">
                  <c:v>91.5</c:v>
                </c:pt>
                <c:pt idx="46">
                  <c:v>91.6</c:v>
                </c:pt>
                <c:pt idx="47">
                  <c:v>91.5</c:v>
                </c:pt>
                <c:pt idx="48">
                  <c:v>91.1</c:v>
                </c:pt>
                <c:pt idx="49">
                  <c:v>92</c:v>
                </c:pt>
                <c:pt idx="50">
                  <c:v>92.2</c:v>
                </c:pt>
                <c:pt idx="51">
                  <c:v>91.4</c:v>
                </c:pt>
                <c:pt idx="52">
                  <c:v>91.9</c:v>
                </c:pt>
                <c:pt idx="53">
                  <c:v>92.6</c:v>
                </c:pt>
                <c:pt idx="54">
                  <c:v>91.8</c:v>
                </c:pt>
                <c:pt idx="55">
                  <c:v>92.8</c:v>
                </c:pt>
                <c:pt idx="56">
                  <c:v>94.2</c:v>
                </c:pt>
                <c:pt idx="57">
                  <c:v>92.8</c:v>
                </c:pt>
                <c:pt idx="58">
                  <c:v>91.5</c:v>
                </c:pt>
                <c:pt idx="59">
                  <c:v>91.1</c:v>
                </c:pt>
                <c:pt idx="60">
                  <c:v>78.2</c:v>
                </c:pt>
                <c:pt idx="61">
                  <c:v>79.3</c:v>
                </c:pt>
                <c:pt idx="62">
                  <c:v>79.900000000000006</c:v>
                </c:pt>
                <c:pt idx="63">
                  <c:v>80.900000000000006</c:v>
                </c:pt>
                <c:pt idx="64">
                  <c:v>80.5</c:v>
                </c:pt>
                <c:pt idx="65">
                  <c:v>82.6</c:v>
                </c:pt>
                <c:pt idx="66">
                  <c:v>84.9</c:v>
                </c:pt>
                <c:pt idx="67">
                  <c:v>84.3</c:v>
                </c:pt>
                <c:pt idx="68">
                  <c:v>84.8</c:v>
                </c:pt>
                <c:pt idx="69">
                  <c:v>86</c:v>
                </c:pt>
                <c:pt idx="70">
                  <c:v>92.9</c:v>
                </c:pt>
                <c:pt idx="71">
                  <c:v>92.9</c:v>
                </c:pt>
                <c:pt idx="72">
                  <c:v>93.5</c:v>
                </c:pt>
                <c:pt idx="73">
                  <c:v>95.5</c:v>
                </c:pt>
                <c:pt idx="74">
                  <c:v>95.8</c:v>
                </c:pt>
                <c:pt idx="75">
                  <c:v>95.7</c:v>
                </c:pt>
                <c:pt idx="76">
                  <c:v>95.7</c:v>
                </c:pt>
                <c:pt idx="77">
                  <c:v>95.6</c:v>
                </c:pt>
                <c:pt idx="78">
                  <c:v>95.5</c:v>
                </c:pt>
                <c:pt idx="79">
                  <c:v>96.3</c:v>
                </c:pt>
                <c:pt idx="80">
                  <c:v>96.3</c:v>
                </c:pt>
                <c:pt idx="81">
                  <c:v>95.9</c:v>
                </c:pt>
                <c:pt idx="82">
                  <c:v>96.1</c:v>
                </c:pt>
                <c:pt idx="83">
                  <c:v>96.4</c:v>
                </c:pt>
                <c:pt idx="84">
                  <c:v>96.1</c:v>
                </c:pt>
                <c:pt idx="85">
                  <c:v>96.8</c:v>
                </c:pt>
                <c:pt idx="86">
                  <c:v>97</c:v>
                </c:pt>
                <c:pt idx="87">
                  <c:v>96</c:v>
                </c:pt>
                <c:pt idx="88">
                  <c:v>95.4</c:v>
                </c:pt>
                <c:pt idx="89">
                  <c:v>95.2</c:v>
                </c:pt>
                <c:pt idx="90">
                  <c:v>78.599999999999994</c:v>
                </c:pt>
                <c:pt idx="91">
                  <c:v>79.400000000000006</c:v>
                </c:pt>
                <c:pt idx="92">
                  <c:v>80.3</c:v>
                </c:pt>
                <c:pt idx="93">
                  <c:v>83.2</c:v>
                </c:pt>
                <c:pt idx="94">
                  <c:v>83.8</c:v>
                </c:pt>
                <c:pt idx="95">
                  <c:v>86.3</c:v>
                </c:pt>
                <c:pt idx="96">
                  <c:v>87.4</c:v>
                </c:pt>
                <c:pt idx="97">
                  <c:v>87.1</c:v>
                </c:pt>
                <c:pt idx="98">
                  <c:v>88.5</c:v>
                </c:pt>
                <c:pt idx="99">
                  <c:v>89.4</c:v>
                </c:pt>
                <c:pt idx="100">
                  <c:v>98.7</c:v>
                </c:pt>
                <c:pt idx="101">
                  <c:v>96.7</c:v>
                </c:pt>
                <c:pt idx="102">
                  <c:v>97.1</c:v>
                </c:pt>
                <c:pt idx="103">
                  <c:v>98</c:v>
                </c:pt>
                <c:pt idx="104">
                  <c:v>98.7</c:v>
                </c:pt>
                <c:pt idx="105">
                  <c:v>98.1</c:v>
                </c:pt>
                <c:pt idx="106">
                  <c:v>98.6</c:v>
                </c:pt>
                <c:pt idx="107">
                  <c:v>98.7</c:v>
                </c:pt>
                <c:pt idx="108">
                  <c:v>98.3</c:v>
                </c:pt>
                <c:pt idx="109">
                  <c:v>98.1</c:v>
                </c:pt>
                <c:pt idx="110">
                  <c:v>98.4</c:v>
                </c:pt>
                <c:pt idx="111">
                  <c:v>98.5</c:v>
                </c:pt>
                <c:pt idx="112">
                  <c:v>98</c:v>
                </c:pt>
                <c:pt idx="113">
                  <c:v>98.2</c:v>
                </c:pt>
                <c:pt idx="114">
                  <c:v>97.9</c:v>
                </c:pt>
                <c:pt idx="115">
                  <c:v>98.8</c:v>
                </c:pt>
                <c:pt idx="116">
                  <c:v>98.2</c:v>
                </c:pt>
                <c:pt idx="117">
                  <c:v>97.4</c:v>
                </c:pt>
                <c:pt idx="118">
                  <c:v>96.7</c:v>
                </c:pt>
                <c:pt idx="119">
                  <c:v>95.8</c:v>
                </c:pt>
                <c:pt idx="120">
                  <c:v>80.099999999999994</c:v>
                </c:pt>
                <c:pt idx="121">
                  <c:v>81.8</c:v>
                </c:pt>
                <c:pt idx="122">
                  <c:v>83</c:v>
                </c:pt>
                <c:pt idx="123">
                  <c:v>84.7</c:v>
                </c:pt>
                <c:pt idx="124">
                  <c:v>85.2</c:v>
                </c:pt>
                <c:pt idx="125">
                  <c:v>86.4</c:v>
                </c:pt>
                <c:pt idx="126">
                  <c:v>87.6</c:v>
                </c:pt>
                <c:pt idx="127">
                  <c:v>87.1</c:v>
                </c:pt>
                <c:pt idx="128">
                  <c:v>88.3</c:v>
                </c:pt>
                <c:pt idx="129">
                  <c:v>89.1</c:v>
                </c:pt>
                <c:pt idx="130">
                  <c:v>94.8</c:v>
                </c:pt>
                <c:pt idx="131">
                  <c:v>93.4</c:v>
                </c:pt>
                <c:pt idx="132">
                  <c:v>93.7</c:v>
                </c:pt>
                <c:pt idx="133">
                  <c:v>95.7</c:v>
                </c:pt>
                <c:pt idx="134">
                  <c:v>96.6</c:v>
                </c:pt>
                <c:pt idx="135">
                  <c:v>96.5</c:v>
                </c:pt>
                <c:pt idx="136">
                  <c:v>98.1</c:v>
                </c:pt>
                <c:pt idx="137">
                  <c:v>98</c:v>
                </c:pt>
                <c:pt idx="138">
                  <c:v>97.3</c:v>
                </c:pt>
                <c:pt idx="139">
                  <c:v>97.3</c:v>
                </c:pt>
                <c:pt idx="140">
                  <c:v>97.4</c:v>
                </c:pt>
                <c:pt idx="141">
                  <c:v>97.1</c:v>
                </c:pt>
                <c:pt idx="142">
                  <c:v>96.8</c:v>
                </c:pt>
                <c:pt idx="143">
                  <c:v>97.5</c:v>
                </c:pt>
                <c:pt idx="144">
                  <c:v>97.6</c:v>
                </c:pt>
                <c:pt idx="145">
                  <c:v>97.8</c:v>
                </c:pt>
                <c:pt idx="146">
                  <c:v>98.9</c:v>
                </c:pt>
                <c:pt idx="147">
                  <c:v>97.6</c:v>
                </c:pt>
                <c:pt idx="148">
                  <c:v>97.3</c:v>
                </c:pt>
                <c:pt idx="149">
                  <c:v>96.8</c:v>
                </c:pt>
                <c:pt idx="150">
                  <c:v>81.8</c:v>
                </c:pt>
                <c:pt idx="151">
                  <c:v>84.6</c:v>
                </c:pt>
                <c:pt idx="152">
                  <c:v>85.9</c:v>
                </c:pt>
                <c:pt idx="153">
                  <c:v>87.7</c:v>
                </c:pt>
                <c:pt idx="154">
                  <c:v>88.4</c:v>
                </c:pt>
                <c:pt idx="155">
                  <c:v>90.3</c:v>
                </c:pt>
                <c:pt idx="156">
                  <c:v>91.9</c:v>
                </c:pt>
                <c:pt idx="157">
                  <c:v>92.3</c:v>
                </c:pt>
                <c:pt idx="158">
                  <c:v>93.4</c:v>
                </c:pt>
                <c:pt idx="159">
                  <c:v>94.1</c:v>
                </c:pt>
                <c:pt idx="160">
                  <c:v>102.4</c:v>
                </c:pt>
                <c:pt idx="161">
                  <c:v>100.8</c:v>
                </c:pt>
                <c:pt idx="162">
                  <c:v>100.8</c:v>
                </c:pt>
                <c:pt idx="163">
                  <c:v>101.3</c:v>
                </c:pt>
                <c:pt idx="164">
                  <c:v>102.2</c:v>
                </c:pt>
                <c:pt idx="165">
                  <c:v>102.4</c:v>
                </c:pt>
                <c:pt idx="166">
                  <c:v>103.3</c:v>
                </c:pt>
                <c:pt idx="167">
                  <c:v>102.3</c:v>
                </c:pt>
                <c:pt idx="168">
                  <c:v>102.5</c:v>
                </c:pt>
                <c:pt idx="169">
                  <c:v>103.2</c:v>
                </c:pt>
                <c:pt idx="170">
                  <c:v>101.4</c:v>
                </c:pt>
                <c:pt idx="171">
                  <c:v>102.2</c:v>
                </c:pt>
                <c:pt idx="172">
                  <c:v>101.8</c:v>
                </c:pt>
                <c:pt idx="173">
                  <c:v>101.8</c:v>
                </c:pt>
                <c:pt idx="174">
                  <c:v>102</c:v>
                </c:pt>
                <c:pt idx="175">
                  <c:v>102.2</c:v>
                </c:pt>
                <c:pt idx="176">
                  <c:v>102</c:v>
                </c:pt>
                <c:pt idx="177">
                  <c:v>101.1</c:v>
                </c:pt>
                <c:pt idx="178">
                  <c:v>100.5</c:v>
                </c:pt>
                <c:pt idx="179">
                  <c:v>100</c:v>
                </c:pt>
                <c:pt idx="180">
                  <c:v>77.599999999999994</c:v>
                </c:pt>
                <c:pt idx="181">
                  <c:v>77.400000000000006</c:v>
                </c:pt>
                <c:pt idx="182">
                  <c:v>79.400000000000006</c:v>
                </c:pt>
                <c:pt idx="183">
                  <c:v>81.400000000000006</c:v>
                </c:pt>
                <c:pt idx="184">
                  <c:v>83</c:v>
                </c:pt>
                <c:pt idx="185">
                  <c:v>85.1</c:v>
                </c:pt>
                <c:pt idx="186">
                  <c:v>86.6</c:v>
                </c:pt>
                <c:pt idx="187">
                  <c:v>88</c:v>
                </c:pt>
                <c:pt idx="188">
                  <c:v>88.7</c:v>
                </c:pt>
                <c:pt idx="189">
                  <c:v>89.9</c:v>
                </c:pt>
                <c:pt idx="190">
                  <c:v>94.4</c:v>
                </c:pt>
                <c:pt idx="191">
                  <c:v>92.6</c:v>
                </c:pt>
                <c:pt idx="192">
                  <c:v>92.5</c:v>
                </c:pt>
                <c:pt idx="193">
                  <c:v>94.5</c:v>
                </c:pt>
                <c:pt idx="194">
                  <c:v>95.4</c:v>
                </c:pt>
                <c:pt idx="195">
                  <c:v>95.1</c:v>
                </c:pt>
                <c:pt idx="196">
                  <c:v>94.7</c:v>
                </c:pt>
                <c:pt idx="197">
                  <c:v>94.8</c:v>
                </c:pt>
                <c:pt idx="198">
                  <c:v>94.2</c:v>
                </c:pt>
                <c:pt idx="199">
                  <c:v>93.9</c:v>
                </c:pt>
                <c:pt idx="200">
                  <c:v>94.5</c:v>
                </c:pt>
                <c:pt idx="201">
                  <c:v>94.6</c:v>
                </c:pt>
                <c:pt idx="202">
                  <c:v>94</c:v>
                </c:pt>
                <c:pt idx="203">
                  <c:v>94.3</c:v>
                </c:pt>
                <c:pt idx="204">
                  <c:v>94.1</c:v>
                </c:pt>
                <c:pt idx="205">
                  <c:v>94</c:v>
                </c:pt>
                <c:pt idx="206">
                  <c:v>94.5</c:v>
                </c:pt>
                <c:pt idx="207">
                  <c:v>93.4</c:v>
                </c:pt>
                <c:pt idx="208">
                  <c:v>92.7</c:v>
                </c:pt>
                <c:pt idx="209">
                  <c:v>91.8</c:v>
                </c:pt>
                <c:pt idx="210">
                  <c:v>76.2</c:v>
                </c:pt>
                <c:pt idx="211">
                  <c:v>76.8</c:v>
                </c:pt>
                <c:pt idx="212">
                  <c:v>77.400000000000006</c:v>
                </c:pt>
                <c:pt idx="213">
                  <c:v>80</c:v>
                </c:pt>
                <c:pt idx="214">
                  <c:v>80.099999999999994</c:v>
                </c:pt>
                <c:pt idx="215">
                  <c:v>81.5</c:v>
                </c:pt>
                <c:pt idx="216">
                  <c:v>82.4</c:v>
                </c:pt>
                <c:pt idx="217">
                  <c:v>82.9</c:v>
                </c:pt>
                <c:pt idx="218">
                  <c:v>84.8</c:v>
                </c:pt>
                <c:pt idx="219">
                  <c:v>86.1</c:v>
                </c:pt>
                <c:pt idx="220">
                  <c:v>89</c:v>
                </c:pt>
                <c:pt idx="221">
                  <c:v>90.4</c:v>
                </c:pt>
                <c:pt idx="222">
                  <c:v>90.3</c:v>
                </c:pt>
                <c:pt idx="223">
                  <c:v>90.4</c:v>
                </c:pt>
                <c:pt idx="224">
                  <c:v>90.1</c:v>
                </c:pt>
                <c:pt idx="225">
                  <c:v>89.4</c:v>
                </c:pt>
                <c:pt idx="226">
                  <c:v>89.2</c:v>
                </c:pt>
                <c:pt idx="227">
                  <c:v>88.9</c:v>
                </c:pt>
                <c:pt idx="228">
                  <c:v>88.5</c:v>
                </c:pt>
                <c:pt idx="229">
                  <c:v>87.7</c:v>
                </c:pt>
                <c:pt idx="230">
                  <c:v>70</c:v>
                </c:pt>
                <c:pt idx="231">
                  <c:v>70.400000000000006</c:v>
                </c:pt>
                <c:pt idx="232">
                  <c:v>73.8</c:v>
                </c:pt>
                <c:pt idx="233">
                  <c:v>77.5</c:v>
                </c:pt>
                <c:pt idx="234">
                  <c:v>78.599999999999994</c:v>
                </c:pt>
                <c:pt idx="235">
                  <c:v>80.7</c:v>
                </c:pt>
                <c:pt idx="236">
                  <c:v>82</c:v>
                </c:pt>
                <c:pt idx="237">
                  <c:v>81.8</c:v>
                </c:pt>
                <c:pt idx="238">
                  <c:v>83</c:v>
                </c:pt>
                <c:pt idx="239">
                  <c:v>84.3</c:v>
                </c:pt>
                <c:pt idx="240">
                  <c:v>91.2</c:v>
                </c:pt>
                <c:pt idx="241">
                  <c:v>90.3</c:v>
                </c:pt>
                <c:pt idx="242">
                  <c:v>90.4</c:v>
                </c:pt>
                <c:pt idx="243">
                  <c:v>92.3</c:v>
                </c:pt>
                <c:pt idx="244">
                  <c:v>91.9</c:v>
                </c:pt>
                <c:pt idx="245">
                  <c:v>92</c:v>
                </c:pt>
                <c:pt idx="246">
                  <c:v>91.8</c:v>
                </c:pt>
                <c:pt idx="247">
                  <c:v>91.6</c:v>
                </c:pt>
                <c:pt idx="248">
                  <c:v>91.9</c:v>
                </c:pt>
                <c:pt idx="249">
                  <c:v>91.2</c:v>
                </c:pt>
                <c:pt idx="250">
                  <c:v>91.7</c:v>
                </c:pt>
                <c:pt idx="251">
                  <c:v>91.3</c:v>
                </c:pt>
                <c:pt idx="252">
                  <c:v>91.5</c:v>
                </c:pt>
                <c:pt idx="253">
                  <c:v>90.6</c:v>
                </c:pt>
                <c:pt idx="254">
                  <c:v>89.7</c:v>
                </c:pt>
                <c:pt idx="255">
                  <c:v>89.7</c:v>
                </c:pt>
                <c:pt idx="256">
                  <c:v>89.2</c:v>
                </c:pt>
                <c:pt idx="257">
                  <c:v>88.7</c:v>
                </c:pt>
                <c:pt idx="258">
                  <c:v>86.3</c:v>
                </c:pt>
                <c:pt idx="259">
                  <c:v>84.1</c:v>
                </c:pt>
              </c:numCache>
            </c:numRef>
          </c:xVal>
          <c:yVal>
            <c:numRef>
              <c:f>'Temp and Leq (June 2014)'!$C$2:$C$261</c:f>
              <c:numCache>
                <c:formatCode>General</c:formatCode>
                <c:ptCount val="260"/>
                <c:pt idx="0">
                  <c:v>62.9</c:v>
                </c:pt>
                <c:pt idx="1">
                  <c:v>59.8</c:v>
                </c:pt>
                <c:pt idx="2">
                  <c:v>57.6</c:v>
                </c:pt>
                <c:pt idx="3">
                  <c:v>52.3</c:v>
                </c:pt>
                <c:pt idx="4">
                  <c:v>55.5</c:v>
                </c:pt>
                <c:pt idx="5">
                  <c:v>57.6</c:v>
                </c:pt>
                <c:pt idx="6">
                  <c:v>57.6</c:v>
                </c:pt>
                <c:pt idx="7">
                  <c:v>63.6</c:v>
                </c:pt>
                <c:pt idx="8">
                  <c:v>53.9</c:v>
                </c:pt>
                <c:pt idx="9">
                  <c:v>58.8</c:v>
                </c:pt>
                <c:pt idx="10">
                  <c:v>64.5</c:v>
                </c:pt>
                <c:pt idx="11">
                  <c:v>60.9</c:v>
                </c:pt>
                <c:pt idx="12">
                  <c:v>56.8</c:v>
                </c:pt>
                <c:pt idx="13">
                  <c:v>52.3</c:v>
                </c:pt>
                <c:pt idx="14">
                  <c:v>56.1</c:v>
                </c:pt>
                <c:pt idx="15">
                  <c:v>56.4</c:v>
                </c:pt>
                <c:pt idx="16">
                  <c:v>57.8</c:v>
                </c:pt>
                <c:pt idx="17">
                  <c:v>61.8</c:v>
                </c:pt>
                <c:pt idx="18">
                  <c:v>52.8</c:v>
                </c:pt>
                <c:pt idx="19">
                  <c:v>57.9</c:v>
                </c:pt>
                <c:pt idx="20">
                  <c:v>62.3</c:v>
                </c:pt>
                <c:pt idx="21">
                  <c:v>58.2</c:v>
                </c:pt>
                <c:pt idx="22">
                  <c:v>53.4</c:v>
                </c:pt>
                <c:pt idx="23">
                  <c:v>56.1</c:v>
                </c:pt>
                <c:pt idx="24">
                  <c:v>60.3</c:v>
                </c:pt>
                <c:pt idx="25">
                  <c:v>55.9</c:v>
                </c:pt>
                <c:pt idx="26">
                  <c:v>57.3</c:v>
                </c:pt>
                <c:pt idx="27">
                  <c:v>62.4</c:v>
                </c:pt>
                <c:pt idx="28">
                  <c:v>54.5</c:v>
                </c:pt>
                <c:pt idx="29">
                  <c:v>57.6</c:v>
                </c:pt>
                <c:pt idx="30">
                  <c:v>54.1</c:v>
                </c:pt>
                <c:pt idx="31">
                  <c:v>59.3</c:v>
                </c:pt>
                <c:pt idx="32">
                  <c:v>63.3</c:v>
                </c:pt>
                <c:pt idx="33">
                  <c:v>54.5</c:v>
                </c:pt>
                <c:pt idx="34">
                  <c:v>54</c:v>
                </c:pt>
                <c:pt idx="35">
                  <c:v>55.2</c:v>
                </c:pt>
                <c:pt idx="36">
                  <c:v>59.5</c:v>
                </c:pt>
                <c:pt idx="37">
                  <c:v>59.8</c:v>
                </c:pt>
                <c:pt idx="38">
                  <c:v>52.7</c:v>
                </c:pt>
                <c:pt idx="39">
                  <c:v>57.6</c:v>
                </c:pt>
                <c:pt idx="40">
                  <c:v>57.5</c:v>
                </c:pt>
                <c:pt idx="41">
                  <c:v>60.1</c:v>
                </c:pt>
                <c:pt idx="42">
                  <c:v>63.8</c:v>
                </c:pt>
                <c:pt idx="43">
                  <c:v>52.3</c:v>
                </c:pt>
                <c:pt idx="44">
                  <c:v>56.7</c:v>
                </c:pt>
                <c:pt idx="45">
                  <c:v>60.4</c:v>
                </c:pt>
                <c:pt idx="46">
                  <c:v>58</c:v>
                </c:pt>
                <c:pt idx="47">
                  <c:v>61.2</c:v>
                </c:pt>
                <c:pt idx="48">
                  <c:v>54.2</c:v>
                </c:pt>
                <c:pt idx="49">
                  <c:v>58.7</c:v>
                </c:pt>
                <c:pt idx="50">
                  <c:v>58.3</c:v>
                </c:pt>
                <c:pt idx="51">
                  <c:v>61.2</c:v>
                </c:pt>
                <c:pt idx="52">
                  <c:v>63.8</c:v>
                </c:pt>
                <c:pt idx="53">
                  <c:v>51.4</c:v>
                </c:pt>
                <c:pt idx="54">
                  <c:v>55</c:v>
                </c:pt>
                <c:pt idx="55">
                  <c:v>54.8</c:v>
                </c:pt>
                <c:pt idx="56">
                  <c:v>54.7</c:v>
                </c:pt>
                <c:pt idx="57">
                  <c:v>60</c:v>
                </c:pt>
                <c:pt idx="58">
                  <c:v>49.1</c:v>
                </c:pt>
                <c:pt idx="59">
                  <c:v>58.3</c:v>
                </c:pt>
                <c:pt idx="60">
                  <c:v>55.8</c:v>
                </c:pt>
                <c:pt idx="61">
                  <c:v>61.8</c:v>
                </c:pt>
                <c:pt idx="62">
                  <c:v>62.6</c:v>
                </c:pt>
                <c:pt idx="63">
                  <c:v>54.3</c:v>
                </c:pt>
                <c:pt idx="64">
                  <c:v>55.5</c:v>
                </c:pt>
                <c:pt idx="65">
                  <c:v>55.3</c:v>
                </c:pt>
                <c:pt idx="66">
                  <c:v>55.4</c:v>
                </c:pt>
                <c:pt idx="67">
                  <c:v>60.9</c:v>
                </c:pt>
                <c:pt idx="68">
                  <c:v>54.7</c:v>
                </c:pt>
                <c:pt idx="69">
                  <c:v>56.9</c:v>
                </c:pt>
                <c:pt idx="70">
                  <c:v>56</c:v>
                </c:pt>
                <c:pt idx="71">
                  <c:v>58.9</c:v>
                </c:pt>
                <c:pt idx="72">
                  <c:v>63.1</c:v>
                </c:pt>
                <c:pt idx="73">
                  <c:v>56.4</c:v>
                </c:pt>
                <c:pt idx="74">
                  <c:v>57.1</c:v>
                </c:pt>
                <c:pt idx="75">
                  <c:v>57.8</c:v>
                </c:pt>
                <c:pt idx="76">
                  <c:v>60.8</c:v>
                </c:pt>
                <c:pt idx="77">
                  <c:v>56</c:v>
                </c:pt>
                <c:pt idx="78">
                  <c:v>56.4</c:v>
                </c:pt>
                <c:pt idx="79">
                  <c:v>55.1</c:v>
                </c:pt>
                <c:pt idx="80">
                  <c:v>56.2</c:v>
                </c:pt>
                <c:pt idx="81">
                  <c:v>61.4</c:v>
                </c:pt>
                <c:pt idx="82">
                  <c:v>63</c:v>
                </c:pt>
                <c:pt idx="83">
                  <c:v>59.7</c:v>
                </c:pt>
                <c:pt idx="84">
                  <c:v>55.5</c:v>
                </c:pt>
                <c:pt idx="85">
                  <c:v>55.7</c:v>
                </c:pt>
                <c:pt idx="86">
                  <c:v>55.2</c:v>
                </c:pt>
                <c:pt idx="87">
                  <c:v>59.2</c:v>
                </c:pt>
                <c:pt idx="88">
                  <c:v>53.5</c:v>
                </c:pt>
                <c:pt idx="89">
                  <c:v>57.6</c:v>
                </c:pt>
                <c:pt idx="90">
                  <c:v>55</c:v>
                </c:pt>
                <c:pt idx="91">
                  <c:v>60.5</c:v>
                </c:pt>
                <c:pt idx="92">
                  <c:v>61.4</c:v>
                </c:pt>
                <c:pt idx="93">
                  <c:v>54.7</c:v>
                </c:pt>
                <c:pt idx="94">
                  <c:v>57</c:v>
                </c:pt>
                <c:pt idx="95">
                  <c:v>59.2</c:v>
                </c:pt>
                <c:pt idx="96">
                  <c:v>59.5</c:v>
                </c:pt>
                <c:pt idx="97">
                  <c:v>61.2</c:v>
                </c:pt>
                <c:pt idx="98">
                  <c:v>56.6</c:v>
                </c:pt>
                <c:pt idx="99">
                  <c:v>58.9</c:v>
                </c:pt>
                <c:pt idx="100">
                  <c:v>60.1</c:v>
                </c:pt>
                <c:pt idx="101">
                  <c:v>59.8</c:v>
                </c:pt>
                <c:pt idx="102">
                  <c:v>62.7</c:v>
                </c:pt>
                <c:pt idx="103">
                  <c:v>55.2</c:v>
                </c:pt>
                <c:pt idx="104">
                  <c:v>56.9</c:v>
                </c:pt>
                <c:pt idx="105">
                  <c:v>56.9</c:v>
                </c:pt>
                <c:pt idx="106">
                  <c:v>59.8</c:v>
                </c:pt>
                <c:pt idx="107">
                  <c:v>59.7</c:v>
                </c:pt>
                <c:pt idx="108">
                  <c:v>56.3</c:v>
                </c:pt>
                <c:pt idx="109">
                  <c:v>57.4</c:v>
                </c:pt>
                <c:pt idx="110">
                  <c:v>58.4</c:v>
                </c:pt>
                <c:pt idx="111">
                  <c:v>61.1</c:v>
                </c:pt>
                <c:pt idx="112">
                  <c:v>62.7</c:v>
                </c:pt>
                <c:pt idx="113">
                  <c:v>52.7</c:v>
                </c:pt>
                <c:pt idx="114">
                  <c:v>54.6</c:v>
                </c:pt>
                <c:pt idx="115">
                  <c:v>56.4</c:v>
                </c:pt>
                <c:pt idx="116">
                  <c:v>58.6</c:v>
                </c:pt>
                <c:pt idx="117">
                  <c:v>61.3</c:v>
                </c:pt>
                <c:pt idx="118">
                  <c:v>56.3</c:v>
                </c:pt>
                <c:pt idx="119">
                  <c:v>56.9</c:v>
                </c:pt>
                <c:pt idx="120">
                  <c:v>56.4</c:v>
                </c:pt>
                <c:pt idx="121">
                  <c:v>60.6</c:v>
                </c:pt>
                <c:pt idx="122">
                  <c:v>62.3</c:v>
                </c:pt>
                <c:pt idx="123">
                  <c:v>58.3</c:v>
                </c:pt>
                <c:pt idx="124">
                  <c:v>57.5</c:v>
                </c:pt>
                <c:pt idx="125">
                  <c:v>56</c:v>
                </c:pt>
                <c:pt idx="126">
                  <c:v>59.6</c:v>
                </c:pt>
                <c:pt idx="127">
                  <c:v>60.6</c:v>
                </c:pt>
                <c:pt idx="128">
                  <c:v>52.6</c:v>
                </c:pt>
                <c:pt idx="129">
                  <c:v>55.8</c:v>
                </c:pt>
                <c:pt idx="130">
                  <c:v>55.9</c:v>
                </c:pt>
                <c:pt idx="131">
                  <c:v>60.2</c:v>
                </c:pt>
                <c:pt idx="132">
                  <c:v>61.8</c:v>
                </c:pt>
                <c:pt idx="133">
                  <c:v>56.1</c:v>
                </c:pt>
                <c:pt idx="134">
                  <c:v>58.6</c:v>
                </c:pt>
                <c:pt idx="135">
                  <c:v>59.2</c:v>
                </c:pt>
                <c:pt idx="136">
                  <c:v>60.8</c:v>
                </c:pt>
                <c:pt idx="137">
                  <c:v>59.9</c:v>
                </c:pt>
                <c:pt idx="138">
                  <c:v>52.9</c:v>
                </c:pt>
                <c:pt idx="139">
                  <c:v>59.4</c:v>
                </c:pt>
                <c:pt idx="140">
                  <c:v>57.2</c:v>
                </c:pt>
                <c:pt idx="141">
                  <c:v>60.5</c:v>
                </c:pt>
                <c:pt idx="142">
                  <c:v>63</c:v>
                </c:pt>
                <c:pt idx="143">
                  <c:v>52.7</c:v>
                </c:pt>
                <c:pt idx="144">
                  <c:v>57</c:v>
                </c:pt>
                <c:pt idx="145">
                  <c:v>55.5</c:v>
                </c:pt>
                <c:pt idx="146">
                  <c:v>58</c:v>
                </c:pt>
                <c:pt idx="147">
                  <c:v>59.8</c:v>
                </c:pt>
                <c:pt idx="148">
                  <c:v>50.3</c:v>
                </c:pt>
                <c:pt idx="149">
                  <c:v>57.4</c:v>
                </c:pt>
                <c:pt idx="150">
                  <c:v>54.6</c:v>
                </c:pt>
                <c:pt idx="151">
                  <c:v>59.5</c:v>
                </c:pt>
                <c:pt idx="152">
                  <c:v>62.4</c:v>
                </c:pt>
                <c:pt idx="153">
                  <c:v>52.2</c:v>
                </c:pt>
                <c:pt idx="154">
                  <c:v>53.7</c:v>
                </c:pt>
                <c:pt idx="155">
                  <c:v>60.9</c:v>
                </c:pt>
                <c:pt idx="156">
                  <c:v>55.5</c:v>
                </c:pt>
                <c:pt idx="157">
                  <c:v>60.4</c:v>
                </c:pt>
                <c:pt idx="158">
                  <c:v>58.9</c:v>
                </c:pt>
                <c:pt idx="159">
                  <c:v>57.8</c:v>
                </c:pt>
                <c:pt idx="160">
                  <c:v>53.6</c:v>
                </c:pt>
                <c:pt idx="161">
                  <c:v>59.1</c:v>
                </c:pt>
                <c:pt idx="162">
                  <c:v>62</c:v>
                </c:pt>
                <c:pt idx="163">
                  <c:v>51.7</c:v>
                </c:pt>
                <c:pt idx="164">
                  <c:v>55.5</c:v>
                </c:pt>
                <c:pt idx="165">
                  <c:v>60.9</c:v>
                </c:pt>
                <c:pt idx="166">
                  <c:v>63.9</c:v>
                </c:pt>
                <c:pt idx="167">
                  <c:v>59.6</c:v>
                </c:pt>
                <c:pt idx="168">
                  <c:v>58.4</c:v>
                </c:pt>
                <c:pt idx="169">
                  <c:v>56.4</c:v>
                </c:pt>
                <c:pt idx="170">
                  <c:v>55.6</c:v>
                </c:pt>
                <c:pt idx="171">
                  <c:v>60.2</c:v>
                </c:pt>
                <c:pt idx="172">
                  <c:v>62.8</c:v>
                </c:pt>
                <c:pt idx="173">
                  <c:v>54</c:v>
                </c:pt>
                <c:pt idx="174">
                  <c:v>55.3</c:v>
                </c:pt>
                <c:pt idx="175">
                  <c:v>55.4</c:v>
                </c:pt>
                <c:pt idx="176">
                  <c:v>54.5</c:v>
                </c:pt>
                <c:pt idx="177">
                  <c:v>60.3</c:v>
                </c:pt>
                <c:pt idx="178">
                  <c:v>53.3</c:v>
                </c:pt>
                <c:pt idx="179">
                  <c:v>56.7</c:v>
                </c:pt>
                <c:pt idx="180">
                  <c:v>56.4</c:v>
                </c:pt>
                <c:pt idx="181">
                  <c:v>60.1</c:v>
                </c:pt>
                <c:pt idx="182">
                  <c:v>63.2</c:v>
                </c:pt>
                <c:pt idx="183">
                  <c:v>53.5</c:v>
                </c:pt>
                <c:pt idx="184">
                  <c:v>54.2</c:v>
                </c:pt>
                <c:pt idx="185">
                  <c:v>57.1</c:v>
                </c:pt>
                <c:pt idx="186">
                  <c:v>56.8</c:v>
                </c:pt>
                <c:pt idx="187">
                  <c:v>59.9</c:v>
                </c:pt>
                <c:pt idx="188">
                  <c:v>53.6</c:v>
                </c:pt>
                <c:pt idx="189">
                  <c:v>56.1</c:v>
                </c:pt>
                <c:pt idx="190">
                  <c:v>57</c:v>
                </c:pt>
                <c:pt idx="191">
                  <c:v>60.4</c:v>
                </c:pt>
                <c:pt idx="192">
                  <c:v>62.7</c:v>
                </c:pt>
                <c:pt idx="193">
                  <c:v>56.4</c:v>
                </c:pt>
                <c:pt idx="194">
                  <c:v>56.1</c:v>
                </c:pt>
                <c:pt idx="195">
                  <c:v>56.7</c:v>
                </c:pt>
                <c:pt idx="196">
                  <c:v>58.6</c:v>
                </c:pt>
                <c:pt idx="197">
                  <c:v>60.2</c:v>
                </c:pt>
                <c:pt idx="198">
                  <c:v>58.7</c:v>
                </c:pt>
                <c:pt idx="199">
                  <c:v>58.6</c:v>
                </c:pt>
                <c:pt idx="200">
                  <c:v>57.3</c:v>
                </c:pt>
                <c:pt idx="201">
                  <c:v>60.5</c:v>
                </c:pt>
                <c:pt idx="202">
                  <c:v>62.9</c:v>
                </c:pt>
                <c:pt idx="203">
                  <c:v>50.4</c:v>
                </c:pt>
                <c:pt idx="204">
                  <c:v>57.4</c:v>
                </c:pt>
                <c:pt idx="205">
                  <c:v>57.1</c:v>
                </c:pt>
                <c:pt idx="206">
                  <c:v>56.4</c:v>
                </c:pt>
                <c:pt idx="207">
                  <c:v>61.1</c:v>
                </c:pt>
                <c:pt idx="208">
                  <c:v>57.7</c:v>
                </c:pt>
                <c:pt idx="209">
                  <c:v>60.6</c:v>
                </c:pt>
                <c:pt idx="210">
                  <c:v>57.1</c:v>
                </c:pt>
                <c:pt idx="211">
                  <c:v>59.1</c:v>
                </c:pt>
                <c:pt idx="212">
                  <c:v>63.1</c:v>
                </c:pt>
                <c:pt idx="213">
                  <c:v>50.8</c:v>
                </c:pt>
                <c:pt idx="214">
                  <c:v>55.3</c:v>
                </c:pt>
                <c:pt idx="215">
                  <c:v>56.1</c:v>
                </c:pt>
                <c:pt idx="216">
                  <c:v>56.6</c:v>
                </c:pt>
                <c:pt idx="217">
                  <c:v>61.6</c:v>
                </c:pt>
                <c:pt idx="218">
                  <c:v>56.5</c:v>
                </c:pt>
                <c:pt idx="219">
                  <c:v>58.5</c:v>
                </c:pt>
                <c:pt idx="220">
                  <c:v>57.5</c:v>
                </c:pt>
                <c:pt idx="221">
                  <c:v>59.9</c:v>
                </c:pt>
                <c:pt idx="222">
                  <c:v>64</c:v>
                </c:pt>
                <c:pt idx="223">
                  <c:v>55</c:v>
                </c:pt>
                <c:pt idx="224">
                  <c:v>63.4</c:v>
                </c:pt>
                <c:pt idx="225">
                  <c:v>56.8</c:v>
                </c:pt>
                <c:pt idx="226">
                  <c:v>59.9</c:v>
                </c:pt>
                <c:pt idx="227">
                  <c:v>66.599999999999994</c:v>
                </c:pt>
                <c:pt idx="228">
                  <c:v>66.3</c:v>
                </c:pt>
                <c:pt idx="229">
                  <c:v>70.7</c:v>
                </c:pt>
                <c:pt idx="230">
                  <c:v>58.8</c:v>
                </c:pt>
                <c:pt idx="231">
                  <c:v>61.2</c:v>
                </c:pt>
                <c:pt idx="232">
                  <c:v>64.2</c:v>
                </c:pt>
                <c:pt idx="233">
                  <c:v>54.4</c:v>
                </c:pt>
                <c:pt idx="234">
                  <c:v>57.9</c:v>
                </c:pt>
                <c:pt idx="235">
                  <c:v>59.2</c:v>
                </c:pt>
                <c:pt idx="236">
                  <c:v>59.9</c:v>
                </c:pt>
                <c:pt idx="237">
                  <c:v>61.8</c:v>
                </c:pt>
                <c:pt idx="238">
                  <c:v>53.1</c:v>
                </c:pt>
                <c:pt idx="239">
                  <c:v>59.1</c:v>
                </c:pt>
                <c:pt idx="240">
                  <c:v>61.2</c:v>
                </c:pt>
                <c:pt idx="241">
                  <c:v>62.2</c:v>
                </c:pt>
                <c:pt idx="242">
                  <c:v>64.099999999999994</c:v>
                </c:pt>
                <c:pt idx="243">
                  <c:v>56.7</c:v>
                </c:pt>
                <c:pt idx="244">
                  <c:v>60.1</c:v>
                </c:pt>
                <c:pt idx="245">
                  <c:v>60.8</c:v>
                </c:pt>
                <c:pt idx="246">
                  <c:v>62.2</c:v>
                </c:pt>
                <c:pt idx="247">
                  <c:v>62.6</c:v>
                </c:pt>
                <c:pt idx="248">
                  <c:v>55</c:v>
                </c:pt>
                <c:pt idx="249">
                  <c:v>60.3</c:v>
                </c:pt>
                <c:pt idx="250">
                  <c:v>59.7</c:v>
                </c:pt>
                <c:pt idx="251">
                  <c:v>60.4</c:v>
                </c:pt>
                <c:pt idx="252">
                  <c:v>63.9</c:v>
                </c:pt>
                <c:pt idx="253">
                  <c:v>54.2</c:v>
                </c:pt>
                <c:pt idx="254">
                  <c:v>57.5</c:v>
                </c:pt>
                <c:pt idx="255">
                  <c:v>61.1</c:v>
                </c:pt>
                <c:pt idx="256">
                  <c:v>62.4</c:v>
                </c:pt>
                <c:pt idx="257">
                  <c:v>67.3</c:v>
                </c:pt>
                <c:pt idx="258">
                  <c:v>62.5</c:v>
                </c:pt>
                <c:pt idx="259">
                  <c:v>65.8</c:v>
                </c:pt>
              </c:numCache>
            </c:numRef>
          </c:yVal>
          <c:smooth val="0"/>
        </c:ser>
        <c:ser>
          <c:idx val="1"/>
          <c:order val="1"/>
          <c:tx>
            <c:v>After Noise Wall</c:v>
          </c:tx>
          <c:spPr>
            <a:ln w="28575">
              <a:noFill/>
            </a:ln>
          </c:spPr>
          <c:xVal>
            <c:numRef>
              <c:f>'Temp and Leq (June 2014)'!$B$262:$B$391</c:f>
              <c:numCache>
                <c:formatCode>General</c:formatCode>
                <c:ptCount val="130"/>
                <c:pt idx="0">
                  <c:v>72.900000000000006</c:v>
                </c:pt>
                <c:pt idx="1">
                  <c:v>73.5</c:v>
                </c:pt>
                <c:pt idx="2">
                  <c:v>74.400000000000006</c:v>
                </c:pt>
                <c:pt idx="3">
                  <c:v>75.900000000000006</c:v>
                </c:pt>
                <c:pt idx="4">
                  <c:v>76.099999999999994</c:v>
                </c:pt>
                <c:pt idx="5">
                  <c:v>76.8</c:v>
                </c:pt>
                <c:pt idx="6">
                  <c:v>77.3</c:v>
                </c:pt>
                <c:pt idx="7">
                  <c:v>77.099999999999994</c:v>
                </c:pt>
                <c:pt idx="8">
                  <c:v>77.5</c:v>
                </c:pt>
                <c:pt idx="9">
                  <c:v>78.5</c:v>
                </c:pt>
                <c:pt idx="10">
                  <c:v>66.2</c:v>
                </c:pt>
                <c:pt idx="11">
                  <c:v>66</c:v>
                </c:pt>
                <c:pt idx="12">
                  <c:v>66.5</c:v>
                </c:pt>
                <c:pt idx="13">
                  <c:v>67.7</c:v>
                </c:pt>
                <c:pt idx="14">
                  <c:v>68</c:v>
                </c:pt>
                <c:pt idx="15">
                  <c:v>79</c:v>
                </c:pt>
                <c:pt idx="16">
                  <c:v>75.400000000000006</c:v>
                </c:pt>
                <c:pt idx="17">
                  <c:v>74.8</c:v>
                </c:pt>
                <c:pt idx="18">
                  <c:v>75.599999999999994</c:v>
                </c:pt>
                <c:pt idx="19">
                  <c:v>75.599999999999994</c:v>
                </c:pt>
                <c:pt idx="20">
                  <c:v>74.8</c:v>
                </c:pt>
                <c:pt idx="21">
                  <c:v>74.400000000000006</c:v>
                </c:pt>
                <c:pt idx="22">
                  <c:v>74.8</c:v>
                </c:pt>
                <c:pt idx="23">
                  <c:v>75.5</c:v>
                </c:pt>
                <c:pt idx="24">
                  <c:v>74.8</c:v>
                </c:pt>
                <c:pt idx="25">
                  <c:v>61.7</c:v>
                </c:pt>
                <c:pt idx="26">
                  <c:v>62.4</c:v>
                </c:pt>
                <c:pt idx="27">
                  <c:v>64.900000000000006</c:v>
                </c:pt>
                <c:pt idx="28">
                  <c:v>68</c:v>
                </c:pt>
                <c:pt idx="29">
                  <c:v>68.2</c:v>
                </c:pt>
                <c:pt idx="30">
                  <c:v>68.8</c:v>
                </c:pt>
                <c:pt idx="31">
                  <c:v>69.7</c:v>
                </c:pt>
                <c:pt idx="32">
                  <c:v>70.099999999999994</c:v>
                </c:pt>
                <c:pt idx="33">
                  <c:v>71.5</c:v>
                </c:pt>
                <c:pt idx="34">
                  <c:v>71.8</c:v>
                </c:pt>
                <c:pt idx="35">
                  <c:v>77.7</c:v>
                </c:pt>
                <c:pt idx="36">
                  <c:v>72.2</c:v>
                </c:pt>
                <c:pt idx="37">
                  <c:v>66</c:v>
                </c:pt>
                <c:pt idx="38">
                  <c:v>63.2</c:v>
                </c:pt>
                <c:pt idx="39">
                  <c:v>62</c:v>
                </c:pt>
                <c:pt idx="40">
                  <c:v>36</c:v>
                </c:pt>
                <c:pt idx="41">
                  <c:v>34.799999999999997</c:v>
                </c:pt>
                <c:pt idx="42">
                  <c:v>39.4</c:v>
                </c:pt>
                <c:pt idx="43">
                  <c:v>39.5</c:v>
                </c:pt>
                <c:pt idx="44">
                  <c:v>40.4</c:v>
                </c:pt>
                <c:pt idx="45">
                  <c:v>63.2</c:v>
                </c:pt>
                <c:pt idx="46">
                  <c:v>48.9</c:v>
                </c:pt>
                <c:pt idx="47">
                  <c:v>48.3</c:v>
                </c:pt>
                <c:pt idx="48">
                  <c:v>47.5</c:v>
                </c:pt>
                <c:pt idx="49">
                  <c:v>46.9</c:v>
                </c:pt>
                <c:pt idx="50">
                  <c:v>51</c:v>
                </c:pt>
                <c:pt idx="51">
                  <c:v>45.4</c:v>
                </c:pt>
                <c:pt idx="52">
                  <c:v>43.4</c:v>
                </c:pt>
                <c:pt idx="53">
                  <c:v>42.9</c:v>
                </c:pt>
                <c:pt idx="54">
                  <c:v>43.1</c:v>
                </c:pt>
                <c:pt idx="55">
                  <c:v>26.9</c:v>
                </c:pt>
                <c:pt idx="56">
                  <c:v>26.4</c:v>
                </c:pt>
                <c:pt idx="57">
                  <c:v>27.2</c:v>
                </c:pt>
                <c:pt idx="58">
                  <c:v>27.6</c:v>
                </c:pt>
                <c:pt idx="59">
                  <c:v>28.4</c:v>
                </c:pt>
                <c:pt idx="60">
                  <c:v>34.700000000000003</c:v>
                </c:pt>
                <c:pt idx="61">
                  <c:v>34.799999999999997</c:v>
                </c:pt>
                <c:pt idx="62">
                  <c:v>35.799999999999997</c:v>
                </c:pt>
                <c:pt idx="63">
                  <c:v>35.200000000000003</c:v>
                </c:pt>
                <c:pt idx="64">
                  <c:v>35.1</c:v>
                </c:pt>
                <c:pt idx="65">
                  <c:v>33.5</c:v>
                </c:pt>
                <c:pt idx="66">
                  <c:v>35.299999999999997</c:v>
                </c:pt>
                <c:pt idx="67">
                  <c:v>35</c:v>
                </c:pt>
                <c:pt idx="68">
                  <c:v>33</c:v>
                </c:pt>
                <c:pt idx="69">
                  <c:v>32.4</c:v>
                </c:pt>
                <c:pt idx="70">
                  <c:v>49.2</c:v>
                </c:pt>
                <c:pt idx="71">
                  <c:v>49.4</c:v>
                </c:pt>
                <c:pt idx="72">
                  <c:v>49.5</c:v>
                </c:pt>
                <c:pt idx="73">
                  <c:v>49.5</c:v>
                </c:pt>
                <c:pt idx="74">
                  <c:v>49.6</c:v>
                </c:pt>
                <c:pt idx="75">
                  <c:v>52.1</c:v>
                </c:pt>
                <c:pt idx="76">
                  <c:v>52.3</c:v>
                </c:pt>
                <c:pt idx="77">
                  <c:v>52.2</c:v>
                </c:pt>
                <c:pt idx="78">
                  <c:v>51.3</c:v>
                </c:pt>
                <c:pt idx="79">
                  <c:v>51</c:v>
                </c:pt>
                <c:pt idx="80">
                  <c:v>51</c:v>
                </c:pt>
                <c:pt idx="81">
                  <c:v>50.8</c:v>
                </c:pt>
                <c:pt idx="82">
                  <c:v>50.8</c:v>
                </c:pt>
                <c:pt idx="83">
                  <c:v>50.4</c:v>
                </c:pt>
                <c:pt idx="84">
                  <c:v>50</c:v>
                </c:pt>
                <c:pt idx="85">
                  <c:v>70.5</c:v>
                </c:pt>
                <c:pt idx="86">
                  <c:v>72.5</c:v>
                </c:pt>
                <c:pt idx="87">
                  <c:v>74.3</c:v>
                </c:pt>
                <c:pt idx="88">
                  <c:v>74.7</c:v>
                </c:pt>
                <c:pt idx="89">
                  <c:v>75.599999999999994</c:v>
                </c:pt>
                <c:pt idx="90">
                  <c:v>82.7</c:v>
                </c:pt>
                <c:pt idx="91">
                  <c:v>82</c:v>
                </c:pt>
                <c:pt idx="92">
                  <c:v>82.9</c:v>
                </c:pt>
                <c:pt idx="93">
                  <c:v>84</c:v>
                </c:pt>
                <c:pt idx="94">
                  <c:v>84.1</c:v>
                </c:pt>
                <c:pt idx="95">
                  <c:v>83.1</c:v>
                </c:pt>
                <c:pt idx="96">
                  <c:v>83.2</c:v>
                </c:pt>
                <c:pt idx="97">
                  <c:v>83.8</c:v>
                </c:pt>
                <c:pt idx="98">
                  <c:v>84.2</c:v>
                </c:pt>
                <c:pt idx="99">
                  <c:v>83.8</c:v>
                </c:pt>
                <c:pt idx="100">
                  <c:v>74.2</c:v>
                </c:pt>
                <c:pt idx="101">
                  <c:v>75.5</c:v>
                </c:pt>
                <c:pt idx="102">
                  <c:v>77.099999999999994</c:v>
                </c:pt>
                <c:pt idx="103">
                  <c:v>79</c:v>
                </c:pt>
                <c:pt idx="104">
                  <c:v>80.8</c:v>
                </c:pt>
                <c:pt idx="105">
                  <c:v>88.9</c:v>
                </c:pt>
                <c:pt idx="106">
                  <c:v>88.7</c:v>
                </c:pt>
                <c:pt idx="107">
                  <c:v>89.3</c:v>
                </c:pt>
                <c:pt idx="108">
                  <c:v>90.2</c:v>
                </c:pt>
                <c:pt idx="109">
                  <c:v>90</c:v>
                </c:pt>
                <c:pt idx="110">
                  <c:v>88.8</c:v>
                </c:pt>
                <c:pt idx="111">
                  <c:v>88.6</c:v>
                </c:pt>
                <c:pt idx="112">
                  <c:v>87.8</c:v>
                </c:pt>
                <c:pt idx="113">
                  <c:v>86.9</c:v>
                </c:pt>
                <c:pt idx="114">
                  <c:v>85.2</c:v>
                </c:pt>
                <c:pt idx="115">
                  <c:v>76.599999999999994</c:v>
                </c:pt>
                <c:pt idx="116">
                  <c:v>78</c:v>
                </c:pt>
                <c:pt idx="117">
                  <c:v>80.5</c:v>
                </c:pt>
                <c:pt idx="118">
                  <c:v>83.4</c:v>
                </c:pt>
                <c:pt idx="119">
                  <c:v>84.1</c:v>
                </c:pt>
                <c:pt idx="120">
                  <c:v>92.1</c:v>
                </c:pt>
                <c:pt idx="121">
                  <c:v>92.7</c:v>
                </c:pt>
                <c:pt idx="122">
                  <c:v>93.7</c:v>
                </c:pt>
                <c:pt idx="123">
                  <c:v>93</c:v>
                </c:pt>
                <c:pt idx="124">
                  <c:v>93.4</c:v>
                </c:pt>
                <c:pt idx="125">
                  <c:v>92.3</c:v>
                </c:pt>
                <c:pt idx="126">
                  <c:v>92.1</c:v>
                </c:pt>
                <c:pt idx="127">
                  <c:v>91.8</c:v>
                </c:pt>
                <c:pt idx="128">
                  <c:v>92.4</c:v>
                </c:pt>
                <c:pt idx="129">
                  <c:v>92.1</c:v>
                </c:pt>
              </c:numCache>
            </c:numRef>
          </c:xVal>
          <c:yVal>
            <c:numRef>
              <c:f>'Temp and Leq (June 2014)'!$C$262:$C$391</c:f>
              <c:numCache>
                <c:formatCode>General</c:formatCode>
                <c:ptCount val="130"/>
                <c:pt idx="0">
                  <c:v>55.8</c:v>
                </c:pt>
                <c:pt idx="1">
                  <c:v>58.6</c:v>
                </c:pt>
                <c:pt idx="2">
                  <c:v>63.7</c:v>
                </c:pt>
                <c:pt idx="3">
                  <c:v>54</c:v>
                </c:pt>
                <c:pt idx="4">
                  <c:v>57.6</c:v>
                </c:pt>
                <c:pt idx="5">
                  <c:v>58.8</c:v>
                </c:pt>
                <c:pt idx="6">
                  <c:v>58.4</c:v>
                </c:pt>
                <c:pt idx="7">
                  <c:v>63.4</c:v>
                </c:pt>
                <c:pt idx="8">
                  <c:v>55.2</c:v>
                </c:pt>
                <c:pt idx="9">
                  <c:v>58.9</c:v>
                </c:pt>
                <c:pt idx="10">
                  <c:v>55.8</c:v>
                </c:pt>
                <c:pt idx="11">
                  <c:v>57.7</c:v>
                </c:pt>
                <c:pt idx="12">
                  <c:v>62</c:v>
                </c:pt>
                <c:pt idx="13">
                  <c:v>54.4</c:v>
                </c:pt>
                <c:pt idx="14">
                  <c:v>55.7</c:v>
                </c:pt>
                <c:pt idx="15">
                  <c:v>53.1</c:v>
                </c:pt>
                <c:pt idx="16">
                  <c:v>57.9</c:v>
                </c:pt>
                <c:pt idx="17">
                  <c:v>62.6</c:v>
                </c:pt>
                <c:pt idx="18">
                  <c:v>51.7</c:v>
                </c:pt>
                <c:pt idx="19">
                  <c:v>52.9</c:v>
                </c:pt>
                <c:pt idx="20">
                  <c:v>55.9</c:v>
                </c:pt>
                <c:pt idx="21">
                  <c:v>60.3</c:v>
                </c:pt>
                <c:pt idx="22">
                  <c:v>63.1</c:v>
                </c:pt>
                <c:pt idx="23">
                  <c:v>52.3</c:v>
                </c:pt>
                <c:pt idx="24">
                  <c:v>54.6</c:v>
                </c:pt>
                <c:pt idx="25">
                  <c:v>56.4</c:v>
                </c:pt>
                <c:pt idx="26">
                  <c:v>56.3</c:v>
                </c:pt>
                <c:pt idx="27">
                  <c:v>61.9</c:v>
                </c:pt>
                <c:pt idx="28">
                  <c:v>52.6</c:v>
                </c:pt>
                <c:pt idx="29">
                  <c:v>54</c:v>
                </c:pt>
                <c:pt idx="30">
                  <c:v>56.1</c:v>
                </c:pt>
                <c:pt idx="31">
                  <c:v>56.3</c:v>
                </c:pt>
                <c:pt idx="32">
                  <c:v>61.3</c:v>
                </c:pt>
                <c:pt idx="33">
                  <c:v>53.8</c:v>
                </c:pt>
                <c:pt idx="34">
                  <c:v>55.8</c:v>
                </c:pt>
                <c:pt idx="35">
                  <c:v>61.1</c:v>
                </c:pt>
                <c:pt idx="36">
                  <c:v>60.1</c:v>
                </c:pt>
                <c:pt idx="37">
                  <c:v>64.400000000000006</c:v>
                </c:pt>
                <c:pt idx="38">
                  <c:v>54.6</c:v>
                </c:pt>
                <c:pt idx="39">
                  <c:v>59.6</c:v>
                </c:pt>
                <c:pt idx="40">
                  <c:v>57</c:v>
                </c:pt>
                <c:pt idx="41">
                  <c:v>57.5</c:v>
                </c:pt>
                <c:pt idx="42">
                  <c:v>58.7</c:v>
                </c:pt>
                <c:pt idx="43">
                  <c:v>52.1</c:v>
                </c:pt>
                <c:pt idx="44">
                  <c:v>61.6</c:v>
                </c:pt>
                <c:pt idx="45">
                  <c:v>53.4</c:v>
                </c:pt>
                <c:pt idx="46">
                  <c:v>56.7</c:v>
                </c:pt>
                <c:pt idx="47">
                  <c:v>62.4</c:v>
                </c:pt>
                <c:pt idx="48">
                  <c:v>50</c:v>
                </c:pt>
                <c:pt idx="49">
                  <c:v>53.3</c:v>
                </c:pt>
                <c:pt idx="50">
                  <c:v>55.9</c:v>
                </c:pt>
                <c:pt idx="51">
                  <c:v>58.4</c:v>
                </c:pt>
                <c:pt idx="52">
                  <c:v>63.3</c:v>
                </c:pt>
                <c:pt idx="53">
                  <c:v>51.3</c:v>
                </c:pt>
                <c:pt idx="54">
                  <c:v>53</c:v>
                </c:pt>
                <c:pt idx="55">
                  <c:v>56.2</c:v>
                </c:pt>
                <c:pt idx="56">
                  <c:v>57.2</c:v>
                </c:pt>
                <c:pt idx="57">
                  <c:v>60.3</c:v>
                </c:pt>
                <c:pt idx="58">
                  <c:v>52.7</c:v>
                </c:pt>
                <c:pt idx="59">
                  <c:v>55.1</c:v>
                </c:pt>
                <c:pt idx="60">
                  <c:v>57.7</c:v>
                </c:pt>
                <c:pt idx="61">
                  <c:v>60.1</c:v>
                </c:pt>
                <c:pt idx="62">
                  <c:v>60.9</c:v>
                </c:pt>
                <c:pt idx="63">
                  <c:v>54.4</c:v>
                </c:pt>
                <c:pt idx="64">
                  <c:v>56</c:v>
                </c:pt>
                <c:pt idx="65">
                  <c:v>57.2</c:v>
                </c:pt>
                <c:pt idx="66">
                  <c:v>58</c:v>
                </c:pt>
                <c:pt idx="67">
                  <c:v>59.1</c:v>
                </c:pt>
                <c:pt idx="68">
                  <c:v>52.3</c:v>
                </c:pt>
                <c:pt idx="69">
                  <c:v>55.9</c:v>
                </c:pt>
                <c:pt idx="70">
                  <c:v>60.8</c:v>
                </c:pt>
                <c:pt idx="71">
                  <c:v>61.8</c:v>
                </c:pt>
                <c:pt idx="72">
                  <c:v>66.5</c:v>
                </c:pt>
                <c:pt idx="73">
                  <c:v>54.2</c:v>
                </c:pt>
                <c:pt idx="74">
                  <c:v>57.9</c:v>
                </c:pt>
                <c:pt idx="75">
                  <c:v>58.5</c:v>
                </c:pt>
                <c:pt idx="76">
                  <c:v>58.2</c:v>
                </c:pt>
                <c:pt idx="77">
                  <c:v>61.1</c:v>
                </c:pt>
                <c:pt idx="78">
                  <c:v>54.7</c:v>
                </c:pt>
                <c:pt idx="79">
                  <c:v>58.8</c:v>
                </c:pt>
                <c:pt idx="80">
                  <c:v>60</c:v>
                </c:pt>
                <c:pt idx="81">
                  <c:v>60.5</c:v>
                </c:pt>
                <c:pt idx="82">
                  <c:v>63.5</c:v>
                </c:pt>
                <c:pt idx="83">
                  <c:v>53.2</c:v>
                </c:pt>
                <c:pt idx="84">
                  <c:v>56.1</c:v>
                </c:pt>
                <c:pt idx="85">
                  <c:v>61.1</c:v>
                </c:pt>
                <c:pt idx="86">
                  <c:v>60.5</c:v>
                </c:pt>
                <c:pt idx="87">
                  <c:v>63.9</c:v>
                </c:pt>
                <c:pt idx="88">
                  <c:v>54.3</c:v>
                </c:pt>
                <c:pt idx="89">
                  <c:v>59.6</c:v>
                </c:pt>
                <c:pt idx="90">
                  <c:v>55.6</c:v>
                </c:pt>
                <c:pt idx="91">
                  <c:v>59.4</c:v>
                </c:pt>
                <c:pt idx="92">
                  <c:v>63.1</c:v>
                </c:pt>
                <c:pt idx="93">
                  <c:v>50.5</c:v>
                </c:pt>
                <c:pt idx="94">
                  <c:v>55.8</c:v>
                </c:pt>
                <c:pt idx="95">
                  <c:v>56</c:v>
                </c:pt>
                <c:pt idx="96">
                  <c:v>57</c:v>
                </c:pt>
                <c:pt idx="97">
                  <c:v>62.1</c:v>
                </c:pt>
                <c:pt idx="98">
                  <c:v>51.9</c:v>
                </c:pt>
                <c:pt idx="99">
                  <c:v>53.4</c:v>
                </c:pt>
                <c:pt idx="100">
                  <c:v>55</c:v>
                </c:pt>
                <c:pt idx="101">
                  <c:v>57.2</c:v>
                </c:pt>
                <c:pt idx="102">
                  <c:v>60.5</c:v>
                </c:pt>
                <c:pt idx="103">
                  <c:v>49.4</c:v>
                </c:pt>
                <c:pt idx="104">
                  <c:v>50.5</c:v>
                </c:pt>
                <c:pt idx="105">
                  <c:v>54.7</c:v>
                </c:pt>
                <c:pt idx="106">
                  <c:v>55.7</c:v>
                </c:pt>
                <c:pt idx="107">
                  <c:v>61.2</c:v>
                </c:pt>
                <c:pt idx="108">
                  <c:v>51.6</c:v>
                </c:pt>
                <c:pt idx="109">
                  <c:v>49.9</c:v>
                </c:pt>
                <c:pt idx="110">
                  <c:v>52.8</c:v>
                </c:pt>
                <c:pt idx="111">
                  <c:v>55.9</c:v>
                </c:pt>
                <c:pt idx="112">
                  <c:v>59</c:v>
                </c:pt>
                <c:pt idx="113">
                  <c:v>52</c:v>
                </c:pt>
                <c:pt idx="114">
                  <c:v>50.4</c:v>
                </c:pt>
                <c:pt idx="115">
                  <c:v>57.2</c:v>
                </c:pt>
                <c:pt idx="116">
                  <c:v>56.2</c:v>
                </c:pt>
                <c:pt idx="117">
                  <c:v>60.8</c:v>
                </c:pt>
                <c:pt idx="118">
                  <c:v>49.6</c:v>
                </c:pt>
                <c:pt idx="119">
                  <c:v>50.9</c:v>
                </c:pt>
                <c:pt idx="120">
                  <c:v>52.1</c:v>
                </c:pt>
                <c:pt idx="121">
                  <c:v>51.9</c:v>
                </c:pt>
                <c:pt idx="122">
                  <c:v>51.4</c:v>
                </c:pt>
                <c:pt idx="123">
                  <c:v>60.7</c:v>
                </c:pt>
                <c:pt idx="124">
                  <c:v>54.8</c:v>
                </c:pt>
                <c:pt idx="125">
                  <c:v>51.9</c:v>
                </c:pt>
                <c:pt idx="126">
                  <c:v>54.7</c:v>
                </c:pt>
                <c:pt idx="127">
                  <c:v>60.2</c:v>
                </c:pt>
                <c:pt idx="128">
                  <c:v>49.6</c:v>
                </c:pt>
                <c:pt idx="129">
                  <c:v>49.9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701824"/>
        <c:axId val="178703744"/>
      </c:scatterChart>
      <c:valAx>
        <c:axId val="178701824"/>
        <c:scaling>
          <c:orientation val="minMax"/>
          <c:min val="2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Temperature </a:t>
                </a:r>
                <a:r>
                  <a:rPr lang="en-US" sz="1800" dirty="0" smtClean="0"/>
                  <a:t>(</a:t>
                </a:r>
                <a:r>
                  <a:rPr lang="en-US" sz="1800" b="1" i="0" u="none" strike="noStrike" baseline="0" dirty="0" smtClean="0">
                    <a:effectLst/>
                  </a:rPr>
                  <a:t>°</a:t>
                </a:r>
                <a:r>
                  <a:rPr lang="en-US" sz="1800" dirty="0" smtClean="0"/>
                  <a:t>F)</a:t>
                </a:r>
                <a:endParaRPr 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8703744"/>
        <c:crosses val="autoZero"/>
        <c:crossBetween val="midCat"/>
      </c:valAx>
      <c:valAx>
        <c:axId val="178703744"/>
        <c:scaling>
          <c:orientation val="minMax"/>
          <c:min val="4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Sound Level (Leq)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8701824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496152946256592E-2"/>
          <c:y val="5.94393722657676E-2"/>
          <c:w val="0.94900769410748687"/>
          <c:h val="0.88112125546846476"/>
        </c:manualLayout>
      </c:layout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03930240"/>
        <c:axId val="503944320"/>
      </c:barChart>
      <c:catAx>
        <c:axId val="503930240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one"/>
        <c:crossAx val="503944320"/>
        <c:crosses val="autoZero"/>
        <c:auto val="1"/>
        <c:lblAlgn val="ctr"/>
        <c:lblOffset val="100"/>
        <c:noMultiLvlLbl val="0"/>
      </c:catAx>
      <c:valAx>
        <c:axId val="50394432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5039302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Before Noise Wall</c:v>
          </c:tx>
          <c:spPr>
            <a:ln w="28575">
              <a:noFill/>
            </a:ln>
          </c:spPr>
          <c:trendline>
            <c:spPr>
              <a:ln w="38100">
                <a:solidFill>
                  <a:schemeClr val="accent1"/>
                </a:solidFill>
              </a:ln>
            </c:spPr>
            <c:trendlineType val="linear"/>
            <c:dispRSqr val="1"/>
            <c:dispEq val="0"/>
            <c:trendlineLbl>
              <c:layout>
                <c:manualLayout>
                  <c:x val="8.7131600036942036E-2"/>
                  <c:y val="2.1421120880529471E-3"/>
                </c:manualLayout>
              </c:layout>
              <c:numFmt formatCode="General" sourceLinked="0"/>
            </c:trendlineLbl>
          </c:trendline>
          <c:xVal>
            <c:numRef>
              <c:f>'Temp and Leq (June 2014)'!$B$2:$B$261</c:f>
              <c:numCache>
                <c:formatCode>General</c:formatCode>
                <c:ptCount val="260"/>
                <c:pt idx="0">
                  <c:v>75.5</c:v>
                </c:pt>
                <c:pt idx="1">
                  <c:v>75.3</c:v>
                </c:pt>
                <c:pt idx="2">
                  <c:v>75.5</c:v>
                </c:pt>
                <c:pt idx="3">
                  <c:v>76.400000000000006</c:v>
                </c:pt>
                <c:pt idx="4">
                  <c:v>76.7</c:v>
                </c:pt>
                <c:pt idx="5">
                  <c:v>77</c:v>
                </c:pt>
                <c:pt idx="6">
                  <c:v>79.099999999999994</c:v>
                </c:pt>
                <c:pt idx="7">
                  <c:v>81</c:v>
                </c:pt>
                <c:pt idx="8">
                  <c:v>82</c:v>
                </c:pt>
                <c:pt idx="9">
                  <c:v>83</c:v>
                </c:pt>
                <c:pt idx="10">
                  <c:v>85.6</c:v>
                </c:pt>
                <c:pt idx="11">
                  <c:v>81.8</c:v>
                </c:pt>
                <c:pt idx="12">
                  <c:v>81.599999999999994</c:v>
                </c:pt>
                <c:pt idx="13">
                  <c:v>84.7</c:v>
                </c:pt>
                <c:pt idx="14">
                  <c:v>83.7</c:v>
                </c:pt>
                <c:pt idx="15">
                  <c:v>85.6</c:v>
                </c:pt>
                <c:pt idx="16">
                  <c:v>86.3</c:v>
                </c:pt>
                <c:pt idx="17">
                  <c:v>86.7</c:v>
                </c:pt>
                <c:pt idx="18">
                  <c:v>87</c:v>
                </c:pt>
                <c:pt idx="19">
                  <c:v>87.6</c:v>
                </c:pt>
                <c:pt idx="20">
                  <c:v>88.2</c:v>
                </c:pt>
                <c:pt idx="21">
                  <c:v>87.5</c:v>
                </c:pt>
                <c:pt idx="22">
                  <c:v>88.5</c:v>
                </c:pt>
                <c:pt idx="23">
                  <c:v>88.2</c:v>
                </c:pt>
                <c:pt idx="24">
                  <c:v>87.3</c:v>
                </c:pt>
                <c:pt idx="25">
                  <c:v>88</c:v>
                </c:pt>
                <c:pt idx="26">
                  <c:v>87.6</c:v>
                </c:pt>
                <c:pt idx="27">
                  <c:v>87</c:v>
                </c:pt>
                <c:pt idx="28">
                  <c:v>86.7</c:v>
                </c:pt>
                <c:pt idx="29">
                  <c:v>86.4</c:v>
                </c:pt>
                <c:pt idx="30">
                  <c:v>77.7</c:v>
                </c:pt>
                <c:pt idx="31">
                  <c:v>78.5</c:v>
                </c:pt>
                <c:pt idx="32">
                  <c:v>81</c:v>
                </c:pt>
                <c:pt idx="33">
                  <c:v>82.4</c:v>
                </c:pt>
                <c:pt idx="34">
                  <c:v>82.7</c:v>
                </c:pt>
                <c:pt idx="35">
                  <c:v>84</c:v>
                </c:pt>
                <c:pt idx="36">
                  <c:v>85</c:v>
                </c:pt>
                <c:pt idx="37">
                  <c:v>86</c:v>
                </c:pt>
                <c:pt idx="38">
                  <c:v>86.3</c:v>
                </c:pt>
                <c:pt idx="39">
                  <c:v>86.7</c:v>
                </c:pt>
                <c:pt idx="40">
                  <c:v>94.1</c:v>
                </c:pt>
                <c:pt idx="41">
                  <c:v>90.2</c:v>
                </c:pt>
                <c:pt idx="42">
                  <c:v>90.3</c:v>
                </c:pt>
                <c:pt idx="43">
                  <c:v>91.8</c:v>
                </c:pt>
                <c:pt idx="44">
                  <c:v>91.3</c:v>
                </c:pt>
                <c:pt idx="45">
                  <c:v>91.5</c:v>
                </c:pt>
                <c:pt idx="46">
                  <c:v>91.6</c:v>
                </c:pt>
                <c:pt idx="47">
                  <c:v>91.5</c:v>
                </c:pt>
                <c:pt idx="48">
                  <c:v>91.1</c:v>
                </c:pt>
                <c:pt idx="49">
                  <c:v>92</c:v>
                </c:pt>
                <c:pt idx="50">
                  <c:v>92.2</c:v>
                </c:pt>
                <c:pt idx="51">
                  <c:v>91.4</c:v>
                </c:pt>
                <c:pt idx="52">
                  <c:v>91.9</c:v>
                </c:pt>
                <c:pt idx="53">
                  <c:v>92.6</c:v>
                </c:pt>
                <c:pt idx="54">
                  <c:v>91.8</c:v>
                </c:pt>
                <c:pt idx="55">
                  <c:v>92.8</c:v>
                </c:pt>
                <c:pt idx="56">
                  <c:v>94.2</c:v>
                </c:pt>
                <c:pt idx="57">
                  <c:v>92.8</c:v>
                </c:pt>
                <c:pt idx="58">
                  <c:v>91.5</c:v>
                </c:pt>
                <c:pt idx="59">
                  <c:v>91.1</c:v>
                </c:pt>
                <c:pt idx="60">
                  <c:v>78.2</c:v>
                </c:pt>
                <c:pt idx="61">
                  <c:v>79.3</c:v>
                </c:pt>
                <c:pt idx="62">
                  <c:v>79.900000000000006</c:v>
                </c:pt>
                <c:pt idx="63">
                  <c:v>80.900000000000006</c:v>
                </c:pt>
                <c:pt idx="64">
                  <c:v>80.5</c:v>
                </c:pt>
                <c:pt idx="65">
                  <c:v>82.6</c:v>
                </c:pt>
                <c:pt idx="66">
                  <c:v>84.9</c:v>
                </c:pt>
                <c:pt idx="67">
                  <c:v>84.3</c:v>
                </c:pt>
                <c:pt idx="68">
                  <c:v>84.8</c:v>
                </c:pt>
                <c:pt idx="69">
                  <c:v>86</c:v>
                </c:pt>
                <c:pt idx="70">
                  <c:v>92.9</c:v>
                </c:pt>
                <c:pt idx="71">
                  <c:v>92.9</c:v>
                </c:pt>
                <c:pt idx="72">
                  <c:v>93.5</c:v>
                </c:pt>
                <c:pt idx="73">
                  <c:v>95.5</c:v>
                </c:pt>
                <c:pt idx="74">
                  <c:v>95.8</c:v>
                </c:pt>
                <c:pt idx="75">
                  <c:v>95.7</c:v>
                </c:pt>
                <c:pt idx="76">
                  <c:v>95.7</c:v>
                </c:pt>
                <c:pt idx="77">
                  <c:v>95.6</c:v>
                </c:pt>
                <c:pt idx="78">
                  <c:v>95.5</c:v>
                </c:pt>
                <c:pt idx="79">
                  <c:v>96.3</c:v>
                </c:pt>
                <c:pt idx="80">
                  <c:v>96.3</c:v>
                </c:pt>
                <c:pt idx="81">
                  <c:v>95.9</c:v>
                </c:pt>
                <c:pt idx="82">
                  <c:v>96.1</c:v>
                </c:pt>
                <c:pt idx="83">
                  <c:v>96.4</c:v>
                </c:pt>
                <c:pt idx="84">
                  <c:v>96.1</c:v>
                </c:pt>
                <c:pt idx="85">
                  <c:v>96.8</c:v>
                </c:pt>
                <c:pt idx="86">
                  <c:v>97</c:v>
                </c:pt>
                <c:pt idx="87">
                  <c:v>96</c:v>
                </c:pt>
                <c:pt idx="88">
                  <c:v>95.4</c:v>
                </c:pt>
                <c:pt idx="89">
                  <c:v>95.2</c:v>
                </c:pt>
                <c:pt idx="90">
                  <c:v>78.599999999999994</c:v>
                </c:pt>
                <c:pt idx="91">
                  <c:v>79.400000000000006</c:v>
                </c:pt>
                <c:pt idx="92">
                  <c:v>80.3</c:v>
                </c:pt>
                <c:pt idx="93">
                  <c:v>83.2</c:v>
                </c:pt>
                <c:pt idx="94">
                  <c:v>83.8</c:v>
                </c:pt>
                <c:pt idx="95">
                  <c:v>86.3</c:v>
                </c:pt>
                <c:pt idx="96">
                  <c:v>87.4</c:v>
                </c:pt>
                <c:pt idx="97">
                  <c:v>87.1</c:v>
                </c:pt>
                <c:pt idx="98">
                  <c:v>88.5</c:v>
                </c:pt>
                <c:pt idx="99">
                  <c:v>89.4</c:v>
                </c:pt>
                <c:pt idx="100">
                  <c:v>98.7</c:v>
                </c:pt>
                <c:pt idx="101">
                  <c:v>96.7</c:v>
                </c:pt>
                <c:pt idx="102">
                  <c:v>97.1</c:v>
                </c:pt>
                <c:pt idx="103">
                  <c:v>98</c:v>
                </c:pt>
                <c:pt idx="104">
                  <c:v>98.7</c:v>
                </c:pt>
                <c:pt idx="105">
                  <c:v>98.1</c:v>
                </c:pt>
                <c:pt idx="106">
                  <c:v>98.6</c:v>
                </c:pt>
                <c:pt idx="107">
                  <c:v>98.7</c:v>
                </c:pt>
                <c:pt idx="108">
                  <c:v>98.3</c:v>
                </c:pt>
                <c:pt idx="109">
                  <c:v>98.1</c:v>
                </c:pt>
                <c:pt idx="110">
                  <c:v>98.4</c:v>
                </c:pt>
                <c:pt idx="111">
                  <c:v>98.5</c:v>
                </c:pt>
                <c:pt idx="112">
                  <c:v>98</c:v>
                </c:pt>
                <c:pt idx="113">
                  <c:v>98.2</c:v>
                </c:pt>
                <c:pt idx="114">
                  <c:v>97.9</c:v>
                </c:pt>
                <c:pt idx="115">
                  <c:v>98.8</c:v>
                </c:pt>
                <c:pt idx="116">
                  <c:v>98.2</c:v>
                </c:pt>
                <c:pt idx="117">
                  <c:v>97.4</c:v>
                </c:pt>
                <c:pt idx="118">
                  <c:v>96.7</c:v>
                </c:pt>
                <c:pt idx="119">
                  <c:v>95.8</c:v>
                </c:pt>
                <c:pt idx="120">
                  <c:v>80.099999999999994</c:v>
                </c:pt>
                <c:pt idx="121">
                  <c:v>81.8</c:v>
                </c:pt>
                <c:pt idx="122">
                  <c:v>83</c:v>
                </c:pt>
                <c:pt idx="123">
                  <c:v>84.7</c:v>
                </c:pt>
                <c:pt idx="124">
                  <c:v>85.2</c:v>
                </c:pt>
                <c:pt idx="125">
                  <c:v>86.4</c:v>
                </c:pt>
                <c:pt idx="126">
                  <c:v>87.6</c:v>
                </c:pt>
                <c:pt idx="127">
                  <c:v>87.1</c:v>
                </c:pt>
                <c:pt idx="128">
                  <c:v>88.3</c:v>
                </c:pt>
                <c:pt idx="129">
                  <c:v>89.1</c:v>
                </c:pt>
                <c:pt idx="130">
                  <c:v>94.8</c:v>
                </c:pt>
                <c:pt idx="131">
                  <c:v>93.4</c:v>
                </c:pt>
                <c:pt idx="132">
                  <c:v>93.7</c:v>
                </c:pt>
                <c:pt idx="133">
                  <c:v>95.7</c:v>
                </c:pt>
                <c:pt idx="134">
                  <c:v>96.6</c:v>
                </c:pt>
                <c:pt idx="135">
                  <c:v>96.5</c:v>
                </c:pt>
                <c:pt idx="136">
                  <c:v>98.1</c:v>
                </c:pt>
                <c:pt idx="137">
                  <c:v>98</c:v>
                </c:pt>
                <c:pt idx="138">
                  <c:v>97.3</c:v>
                </c:pt>
                <c:pt idx="139">
                  <c:v>97.3</c:v>
                </c:pt>
                <c:pt idx="140">
                  <c:v>97.4</c:v>
                </c:pt>
                <c:pt idx="141">
                  <c:v>97.1</c:v>
                </c:pt>
                <c:pt idx="142">
                  <c:v>96.8</c:v>
                </c:pt>
                <c:pt idx="143">
                  <c:v>97.5</c:v>
                </c:pt>
                <c:pt idx="144">
                  <c:v>97.6</c:v>
                </c:pt>
                <c:pt idx="145">
                  <c:v>97.8</c:v>
                </c:pt>
                <c:pt idx="146">
                  <c:v>98.9</c:v>
                </c:pt>
                <c:pt idx="147">
                  <c:v>97.6</c:v>
                </c:pt>
                <c:pt idx="148">
                  <c:v>97.3</c:v>
                </c:pt>
                <c:pt idx="149">
                  <c:v>96.8</c:v>
                </c:pt>
                <c:pt idx="150">
                  <c:v>81.8</c:v>
                </c:pt>
                <c:pt idx="151">
                  <c:v>84.6</c:v>
                </c:pt>
                <c:pt idx="152">
                  <c:v>85.9</c:v>
                </c:pt>
                <c:pt idx="153">
                  <c:v>87.7</c:v>
                </c:pt>
                <c:pt idx="154">
                  <c:v>88.4</c:v>
                </c:pt>
                <c:pt idx="155">
                  <c:v>90.3</c:v>
                </c:pt>
                <c:pt idx="156">
                  <c:v>91.9</c:v>
                </c:pt>
                <c:pt idx="157">
                  <c:v>92.3</c:v>
                </c:pt>
                <c:pt idx="158">
                  <c:v>93.4</c:v>
                </c:pt>
                <c:pt idx="159">
                  <c:v>94.1</c:v>
                </c:pt>
                <c:pt idx="160">
                  <c:v>102.4</c:v>
                </c:pt>
                <c:pt idx="161">
                  <c:v>100.8</c:v>
                </c:pt>
                <c:pt idx="162">
                  <c:v>100.8</c:v>
                </c:pt>
                <c:pt idx="163">
                  <c:v>101.3</c:v>
                </c:pt>
                <c:pt idx="164">
                  <c:v>102.2</c:v>
                </c:pt>
                <c:pt idx="165">
                  <c:v>102.4</c:v>
                </c:pt>
                <c:pt idx="166">
                  <c:v>103.3</c:v>
                </c:pt>
                <c:pt idx="167">
                  <c:v>102.3</c:v>
                </c:pt>
                <c:pt idx="168">
                  <c:v>102.5</c:v>
                </c:pt>
                <c:pt idx="169">
                  <c:v>103.2</c:v>
                </c:pt>
                <c:pt idx="170">
                  <c:v>101.4</c:v>
                </c:pt>
                <c:pt idx="171">
                  <c:v>102.2</c:v>
                </c:pt>
                <c:pt idx="172">
                  <c:v>101.8</c:v>
                </c:pt>
                <c:pt idx="173">
                  <c:v>101.8</c:v>
                </c:pt>
                <c:pt idx="174">
                  <c:v>102</c:v>
                </c:pt>
                <c:pt idx="175">
                  <c:v>102.2</c:v>
                </c:pt>
                <c:pt idx="176">
                  <c:v>102</c:v>
                </c:pt>
                <c:pt idx="177">
                  <c:v>101.1</c:v>
                </c:pt>
                <c:pt idx="178">
                  <c:v>100.5</c:v>
                </c:pt>
                <c:pt idx="179">
                  <c:v>100</c:v>
                </c:pt>
                <c:pt idx="180">
                  <c:v>77.599999999999994</c:v>
                </c:pt>
                <c:pt idx="181">
                  <c:v>77.400000000000006</c:v>
                </c:pt>
                <c:pt idx="182">
                  <c:v>79.400000000000006</c:v>
                </c:pt>
                <c:pt idx="183">
                  <c:v>81.400000000000006</c:v>
                </c:pt>
                <c:pt idx="184">
                  <c:v>83</c:v>
                </c:pt>
                <c:pt idx="185">
                  <c:v>85.1</c:v>
                </c:pt>
                <c:pt idx="186">
                  <c:v>86.6</c:v>
                </c:pt>
                <c:pt idx="187">
                  <c:v>88</c:v>
                </c:pt>
                <c:pt idx="188">
                  <c:v>88.7</c:v>
                </c:pt>
                <c:pt idx="189">
                  <c:v>89.9</c:v>
                </c:pt>
                <c:pt idx="190">
                  <c:v>94.4</c:v>
                </c:pt>
                <c:pt idx="191">
                  <c:v>92.6</c:v>
                </c:pt>
                <c:pt idx="192">
                  <c:v>92.5</c:v>
                </c:pt>
                <c:pt idx="193">
                  <c:v>94.5</c:v>
                </c:pt>
                <c:pt idx="194">
                  <c:v>95.4</c:v>
                </c:pt>
                <c:pt idx="195">
                  <c:v>95.1</c:v>
                </c:pt>
                <c:pt idx="196">
                  <c:v>94.7</c:v>
                </c:pt>
                <c:pt idx="197">
                  <c:v>94.8</c:v>
                </c:pt>
                <c:pt idx="198">
                  <c:v>94.2</c:v>
                </c:pt>
                <c:pt idx="199">
                  <c:v>93.9</c:v>
                </c:pt>
                <c:pt idx="200">
                  <c:v>94.5</c:v>
                </c:pt>
                <c:pt idx="201">
                  <c:v>94.6</c:v>
                </c:pt>
                <c:pt idx="202">
                  <c:v>94</c:v>
                </c:pt>
                <c:pt idx="203">
                  <c:v>94.3</c:v>
                </c:pt>
                <c:pt idx="204">
                  <c:v>94.1</c:v>
                </c:pt>
                <c:pt idx="205">
                  <c:v>94</c:v>
                </c:pt>
                <c:pt idx="206">
                  <c:v>94.5</c:v>
                </c:pt>
                <c:pt idx="207">
                  <c:v>93.4</c:v>
                </c:pt>
                <c:pt idx="208">
                  <c:v>92.7</c:v>
                </c:pt>
                <c:pt idx="209">
                  <c:v>91.8</c:v>
                </c:pt>
                <c:pt idx="210">
                  <c:v>76.2</c:v>
                </c:pt>
                <c:pt idx="211">
                  <c:v>76.8</c:v>
                </c:pt>
                <c:pt idx="212">
                  <c:v>77.400000000000006</c:v>
                </c:pt>
                <c:pt idx="213">
                  <c:v>80</c:v>
                </c:pt>
                <c:pt idx="214">
                  <c:v>80.099999999999994</c:v>
                </c:pt>
                <c:pt idx="215">
                  <c:v>81.5</c:v>
                </c:pt>
                <c:pt idx="216">
                  <c:v>82.4</c:v>
                </c:pt>
                <c:pt idx="217">
                  <c:v>82.9</c:v>
                </c:pt>
                <c:pt idx="218">
                  <c:v>84.8</c:v>
                </c:pt>
                <c:pt idx="219">
                  <c:v>86.1</c:v>
                </c:pt>
                <c:pt idx="220">
                  <c:v>89</c:v>
                </c:pt>
                <c:pt idx="221">
                  <c:v>90.4</c:v>
                </c:pt>
                <c:pt idx="222">
                  <c:v>90.3</c:v>
                </c:pt>
                <c:pt idx="223">
                  <c:v>90.4</c:v>
                </c:pt>
                <c:pt idx="224">
                  <c:v>90.1</c:v>
                </c:pt>
                <c:pt idx="225">
                  <c:v>89.4</c:v>
                </c:pt>
                <c:pt idx="226">
                  <c:v>89.2</c:v>
                </c:pt>
                <c:pt idx="227">
                  <c:v>88.9</c:v>
                </c:pt>
                <c:pt idx="228">
                  <c:v>88.5</c:v>
                </c:pt>
                <c:pt idx="229">
                  <c:v>87.7</c:v>
                </c:pt>
                <c:pt idx="230">
                  <c:v>70</c:v>
                </c:pt>
                <c:pt idx="231">
                  <c:v>70.400000000000006</c:v>
                </c:pt>
                <c:pt idx="232">
                  <c:v>73.8</c:v>
                </c:pt>
                <c:pt idx="233">
                  <c:v>77.5</c:v>
                </c:pt>
                <c:pt idx="234">
                  <c:v>78.599999999999994</c:v>
                </c:pt>
                <c:pt idx="235">
                  <c:v>80.7</c:v>
                </c:pt>
                <c:pt idx="236">
                  <c:v>82</c:v>
                </c:pt>
                <c:pt idx="237">
                  <c:v>81.8</c:v>
                </c:pt>
                <c:pt idx="238">
                  <c:v>83</c:v>
                </c:pt>
                <c:pt idx="239">
                  <c:v>84.3</c:v>
                </c:pt>
                <c:pt idx="240">
                  <c:v>91.2</c:v>
                </c:pt>
                <c:pt idx="241">
                  <c:v>90.3</c:v>
                </c:pt>
                <c:pt idx="242">
                  <c:v>90.4</c:v>
                </c:pt>
                <c:pt idx="243">
                  <c:v>92.3</c:v>
                </c:pt>
                <c:pt idx="244">
                  <c:v>91.9</c:v>
                </c:pt>
                <c:pt idx="245">
                  <c:v>92</c:v>
                </c:pt>
                <c:pt idx="246">
                  <c:v>91.8</c:v>
                </c:pt>
                <c:pt idx="247">
                  <c:v>91.6</c:v>
                </c:pt>
                <c:pt idx="248">
                  <c:v>91.9</c:v>
                </c:pt>
                <c:pt idx="249">
                  <c:v>91.2</c:v>
                </c:pt>
                <c:pt idx="250">
                  <c:v>91.7</c:v>
                </c:pt>
                <c:pt idx="251">
                  <c:v>91.3</c:v>
                </c:pt>
                <c:pt idx="252">
                  <c:v>91.5</c:v>
                </c:pt>
                <c:pt idx="253">
                  <c:v>90.6</c:v>
                </c:pt>
                <c:pt idx="254">
                  <c:v>89.7</c:v>
                </c:pt>
                <c:pt idx="255">
                  <c:v>89.7</c:v>
                </c:pt>
                <c:pt idx="256">
                  <c:v>89.2</c:v>
                </c:pt>
                <c:pt idx="257">
                  <c:v>88.7</c:v>
                </c:pt>
                <c:pt idx="258">
                  <c:v>86.3</c:v>
                </c:pt>
                <c:pt idx="259">
                  <c:v>84.1</c:v>
                </c:pt>
              </c:numCache>
            </c:numRef>
          </c:xVal>
          <c:yVal>
            <c:numRef>
              <c:f>'Temp and Leq (June 2014)'!$C$2:$C$261</c:f>
              <c:numCache>
                <c:formatCode>General</c:formatCode>
                <c:ptCount val="260"/>
                <c:pt idx="0">
                  <c:v>62.9</c:v>
                </c:pt>
                <c:pt idx="1">
                  <c:v>59.8</c:v>
                </c:pt>
                <c:pt idx="2">
                  <c:v>57.6</c:v>
                </c:pt>
                <c:pt idx="3">
                  <c:v>52.3</c:v>
                </c:pt>
                <c:pt idx="4">
                  <c:v>55.5</c:v>
                </c:pt>
                <c:pt idx="5">
                  <c:v>57.6</c:v>
                </c:pt>
                <c:pt idx="6">
                  <c:v>57.6</c:v>
                </c:pt>
                <c:pt idx="7">
                  <c:v>63.6</c:v>
                </c:pt>
                <c:pt idx="8">
                  <c:v>53.9</c:v>
                </c:pt>
                <c:pt idx="9">
                  <c:v>58.8</c:v>
                </c:pt>
                <c:pt idx="10">
                  <c:v>64.5</c:v>
                </c:pt>
                <c:pt idx="11">
                  <c:v>60.9</c:v>
                </c:pt>
                <c:pt idx="12">
                  <c:v>56.8</c:v>
                </c:pt>
                <c:pt idx="13">
                  <c:v>52.3</c:v>
                </c:pt>
                <c:pt idx="14">
                  <c:v>56.1</c:v>
                </c:pt>
                <c:pt idx="15">
                  <c:v>56.4</c:v>
                </c:pt>
                <c:pt idx="16">
                  <c:v>57.8</c:v>
                </c:pt>
                <c:pt idx="17">
                  <c:v>61.8</c:v>
                </c:pt>
                <c:pt idx="18">
                  <c:v>52.8</c:v>
                </c:pt>
                <c:pt idx="19">
                  <c:v>57.9</c:v>
                </c:pt>
                <c:pt idx="20">
                  <c:v>62.3</c:v>
                </c:pt>
                <c:pt idx="21">
                  <c:v>58.2</c:v>
                </c:pt>
                <c:pt idx="22">
                  <c:v>53.4</c:v>
                </c:pt>
                <c:pt idx="23">
                  <c:v>56.1</c:v>
                </c:pt>
                <c:pt idx="24">
                  <c:v>60.3</c:v>
                </c:pt>
                <c:pt idx="25">
                  <c:v>55.9</c:v>
                </c:pt>
                <c:pt idx="26">
                  <c:v>57.3</c:v>
                </c:pt>
                <c:pt idx="27">
                  <c:v>62.4</c:v>
                </c:pt>
                <c:pt idx="28">
                  <c:v>54.5</c:v>
                </c:pt>
                <c:pt idx="29">
                  <c:v>57.6</c:v>
                </c:pt>
                <c:pt idx="30">
                  <c:v>54.1</c:v>
                </c:pt>
                <c:pt idx="31">
                  <c:v>59.3</c:v>
                </c:pt>
                <c:pt idx="32">
                  <c:v>63.3</c:v>
                </c:pt>
                <c:pt idx="33">
                  <c:v>54.5</c:v>
                </c:pt>
                <c:pt idx="34">
                  <c:v>54</c:v>
                </c:pt>
                <c:pt idx="35">
                  <c:v>55.2</c:v>
                </c:pt>
                <c:pt idx="36">
                  <c:v>59.5</c:v>
                </c:pt>
                <c:pt idx="37">
                  <c:v>59.8</c:v>
                </c:pt>
                <c:pt idx="38">
                  <c:v>52.7</c:v>
                </c:pt>
                <c:pt idx="39">
                  <c:v>57.6</c:v>
                </c:pt>
                <c:pt idx="40">
                  <c:v>57.5</c:v>
                </c:pt>
                <c:pt idx="41">
                  <c:v>60.1</c:v>
                </c:pt>
                <c:pt idx="42">
                  <c:v>63.8</c:v>
                </c:pt>
                <c:pt idx="43">
                  <c:v>52.3</c:v>
                </c:pt>
                <c:pt idx="44">
                  <c:v>56.7</c:v>
                </c:pt>
                <c:pt idx="45">
                  <c:v>60.4</c:v>
                </c:pt>
                <c:pt idx="46">
                  <c:v>58</c:v>
                </c:pt>
                <c:pt idx="47">
                  <c:v>61.2</c:v>
                </c:pt>
                <c:pt idx="48">
                  <c:v>54.2</c:v>
                </c:pt>
                <c:pt idx="49">
                  <c:v>58.7</c:v>
                </c:pt>
                <c:pt idx="50">
                  <c:v>58.3</c:v>
                </c:pt>
                <c:pt idx="51">
                  <c:v>61.2</c:v>
                </c:pt>
                <c:pt idx="52">
                  <c:v>63.8</c:v>
                </c:pt>
                <c:pt idx="53">
                  <c:v>51.4</c:v>
                </c:pt>
                <c:pt idx="54">
                  <c:v>55</c:v>
                </c:pt>
                <c:pt idx="55">
                  <c:v>54.8</c:v>
                </c:pt>
                <c:pt idx="56">
                  <c:v>54.7</c:v>
                </c:pt>
                <c:pt idx="57">
                  <c:v>60</c:v>
                </c:pt>
                <c:pt idx="58">
                  <c:v>49.1</c:v>
                </c:pt>
                <c:pt idx="59">
                  <c:v>58.3</c:v>
                </c:pt>
                <c:pt idx="60">
                  <c:v>55.8</c:v>
                </c:pt>
                <c:pt idx="61">
                  <c:v>61.8</c:v>
                </c:pt>
                <c:pt idx="62">
                  <c:v>62.6</c:v>
                </c:pt>
                <c:pt idx="63">
                  <c:v>54.3</c:v>
                </c:pt>
                <c:pt idx="64">
                  <c:v>55.5</c:v>
                </c:pt>
                <c:pt idx="65">
                  <c:v>55.3</c:v>
                </c:pt>
                <c:pt idx="66">
                  <c:v>55.4</c:v>
                </c:pt>
                <c:pt idx="67">
                  <c:v>60.9</c:v>
                </c:pt>
                <c:pt idx="68">
                  <c:v>54.7</c:v>
                </c:pt>
                <c:pt idx="69">
                  <c:v>56.9</c:v>
                </c:pt>
                <c:pt idx="70">
                  <c:v>56</c:v>
                </c:pt>
                <c:pt idx="71">
                  <c:v>58.9</c:v>
                </c:pt>
                <c:pt idx="72">
                  <c:v>63.1</c:v>
                </c:pt>
                <c:pt idx="73">
                  <c:v>56.4</c:v>
                </c:pt>
                <c:pt idx="74">
                  <c:v>57.1</c:v>
                </c:pt>
                <c:pt idx="75">
                  <c:v>57.8</c:v>
                </c:pt>
                <c:pt idx="76">
                  <c:v>60.8</c:v>
                </c:pt>
                <c:pt idx="77">
                  <c:v>56</c:v>
                </c:pt>
                <c:pt idx="78">
                  <c:v>56.4</c:v>
                </c:pt>
                <c:pt idx="79">
                  <c:v>55.1</c:v>
                </c:pt>
                <c:pt idx="80">
                  <c:v>56.2</c:v>
                </c:pt>
                <c:pt idx="81">
                  <c:v>61.4</c:v>
                </c:pt>
                <c:pt idx="82">
                  <c:v>63</c:v>
                </c:pt>
                <c:pt idx="83">
                  <c:v>59.7</c:v>
                </c:pt>
                <c:pt idx="84">
                  <c:v>55.5</c:v>
                </c:pt>
                <c:pt idx="85">
                  <c:v>55.7</c:v>
                </c:pt>
                <c:pt idx="86">
                  <c:v>55.2</c:v>
                </c:pt>
                <c:pt idx="87">
                  <c:v>59.2</c:v>
                </c:pt>
                <c:pt idx="88">
                  <c:v>53.5</c:v>
                </c:pt>
                <c:pt idx="89">
                  <c:v>57.6</c:v>
                </c:pt>
                <c:pt idx="90">
                  <c:v>55</c:v>
                </c:pt>
                <c:pt idx="91">
                  <c:v>60.5</c:v>
                </c:pt>
                <c:pt idx="92">
                  <c:v>61.4</c:v>
                </c:pt>
                <c:pt idx="93">
                  <c:v>54.7</c:v>
                </c:pt>
                <c:pt idx="94">
                  <c:v>57</c:v>
                </c:pt>
                <c:pt idx="95">
                  <c:v>59.2</c:v>
                </c:pt>
                <c:pt idx="96">
                  <c:v>59.5</c:v>
                </c:pt>
                <c:pt idx="97">
                  <c:v>61.2</c:v>
                </c:pt>
                <c:pt idx="98">
                  <c:v>56.6</c:v>
                </c:pt>
                <c:pt idx="99">
                  <c:v>58.9</c:v>
                </c:pt>
                <c:pt idx="100">
                  <c:v>60.1</c:v>
                </c:pt>
                <c:pt idx="101">
                  <c:v>59.8</c:v>
                </c:pt>
                <c:pt idx="102">
                  <c:v>62.7</c:v>
                </c:pt>
                <c:pt idx="103">
                  <c:v>55.2</c:v>
                </c:pt>
                <c:pt idx="104">
                  <c:v>56.9</c:v>
                </c:pt>
                <c:pt idx="105">
                  <c:v>56.9</c:v>
                </c:pt>
                <c:pt idx="106">
                  <c:v>59.8</c:v>
                </c:pt>
                <c:pt idx="107">
                  <c:v>59.7</c:v>
                </c:pt>
                <c:pt idx="108">
                  <c:v>56.3</c:v>
                </c:pt>
                <c:pt idx="109">
                  <c:v>57.4</c:v>
                </c:pt>
                <c:pt idx="110">
                  <c:v>58.4</c:v>
                </c:pt>
                <c:pt idx="111">
                  <c:v>61.1</c:v>
                </c:pt>
                <c:pt idx="112">
                  <c:v>62.7</c:v>
                </c:pt>
                <c:pt idx="113">
                  <c:v>52.7</c:v>
                </c:pt>
                <c:pt idx="114">
                  <c:v>54.6</c:v>
                </c:pt>
                <c:pt idx="115">
                  <c:v>56.4</c:v>
                </c:pt>
                <c:pt idx="116">
                  <c:v>58.6</c:v>
                </c:pt>
                <c:pt idx="117">
                  <c:v>61.3</c:v>
                </c:pt>
                <c:pt idx="118">
                  <c:v>56.3</c:v>
                </c:pt>
                <c:pt idx="119">
                  <c:v>56.9</c:v>
                </c:pt>
                <c:pt idx="120">
                  <c:v>56.4</c:v>
                </c:pt>
                <c:pt idx="121">
                  <c:v>60.6</c:v>
                </c:pt>
                <c:pt idx="122">
                  <c:v>62.3</c:v>
                </c:pt>
                <c:pt idx="123">
                  <c:v>58.3</c:v>
                </c:pt>
                <c:pt idx="124">
                  <c:v>57.5</c:v>
                </c:pt>
                <c:pt idx="125">
                  <c:v>56</c:v>
                </c:pt>
                <c:pt idx="126">
                  <c:v>59.6</c:v>
                </c:pt>
                <c:pt idx="127">
                  <c:v>60.6</c:v>
                </c:pt>
                <c:pt idx="128">
                  <c:v>52.6</c:v>
                </c:pt>
                <c:pt idx="129">
                  <c:v>55.8</c:v>
                </c:pt>
                <c:pt idx="130">
                  <c:v>55.9</c:v>
                </c:pt>
                <c:pt idx="131">
                  <c:v>60.2</c:v>
                </c:pt>
                <c:pt idx="132">
                  <c:v>61.8</c:v>
                </c:pt>
                <c:pt idx="133">
                  <c:v>56.1</c:v>
                </c:pt>
                <c:pt idx="134">
                  <c:v>58.6</c:v>
                </c:pt>
                <c:pt idx="135">
                  <c:v>59.2</c:v>
                </c:pt>
                <c:pt idx="136">
                  <c:v>60.8</c:v>
                </c:pt>
                <c:pt idx="137">
                  <c:v>59.9</c:v>
                </c:pt>
                <c:pt idx="138">
                  <c:v>52.9</c:v>
                </c:pt>
                <c:pt idx="139">
                  <c:v>59.4</c:v>
                </c:pt>
                <c:pt idx="140">
                  <c:v>57.2</c:v>
                </c:pt>
                <c:pt idx="141">
                  <c:v>60.5</c:v>
                </c:pt>
                <c:pt idx="142">
                  <c:v>63</c:v>
                </c:pt>
                <c:pt idx="143">
                  <c:v>52.7</c:v>
                </c:pt>
                <c:pt idx="144">
                  <c:v>57</c:v>
                </c:pt>
                <c:pt idx="145">
                  <c:v>55.5</c:v>
                </c:pt>
                <c:pt idx="146">
                  <c:v>58</c:v>
                </c:pt>
                <c:pt idx="147">
                  <c:v>59.8</c:v>
                </c:pt>
                <c:pt idx="148">
                  <c:v>50.3</c:v>
                </c:pt>
                <c:pt idx="149">
                  <c:v>57.4</c:v>
                </c:pt>
                <c:pt idx="150">
                  <c:v>54.6</c:v>
                </c:pt>
                <c:pt idx="151">
                  <c:v>59.5</c:v>
                </c:pt>
                <c:pt idx="152">
                  <c:v>62.4</c:v>
                </c:pt>
                <c:pt idx="153">
                  <c:v>52.2</c:v>
                </c:pt>
                <c:pt idx="154">
                  <c:v>53.7</c:v>
                </c:pt>
                <c:pt idx="155">
                  <c:v>60.9</c:v>
                </c:pt>
                <c:pt idx="156">
                  <c:v>55.5</c:v>
                </c:pt>
                <c:pt idx="157">
                  <c:v>60.4</c:v>
                </c:pt>
                <c:pt idx="158">
                  <c:v>58.9</c:v>
                </c:pt>
                <c:pt idx="159">
                  <c:v>57.8</c:v>
                </c:pt>
                <c:pt idx="160">
                  <c:v>53.6</c:v>
                </c:pt>
                <c:pt idx="161">
                  <c:v>59.1</c:v>
                </c:pt>
                <c:pt idx="162">
                  <c:v>62</c:v>
                </c:pt>
                <c:pt idx="163">
                  <c:v>51.7</c:v>
                </c:pt>
                <c:pt idx="164">
                  <c:v>55.5</c:v>
                </c:pt>
                <c:pt idx="165">
                  <c:v>60.9</c:v>
                </c:pt>
                <c:pt idx="166">
                  <c:v>63.9</c:v>
                </c:pt>
                <c:pt idx="167">
                  <c:v>59.6</c:v>
                </c:pt>
                <c:pt idx="168">
                  <c:v>58.4</c:v>
                </c:pt>
                <c:pt idx="169">
                  <c:v>56.4</c:v>
                </c:pt>
                <c:pt idx="170">
                  <c:v>55.6</c:v>
                </c:pt>
                <c:pt idx="171">
                  <c:v>60.2</c:v>
                </c:pt>
                <c:pt idx="172">
                  <c:v>62.8</c:v>
                </c:pt>
                <c:pt idx="173">
                  <c:v>54</c:v>
                </c:pt>
                <c:pt idx="174">
                  <c:v>55.3</c:v>
                </c:pt>
                <c:pt idx="175">
                  <c:v>55.4</c:v>
                </c:pt>
                <c:pt idx="176">
                  <c:v>54.5</c:v>
                </c:pt>
                <c:pt idx="177">
                  <c:v>60.3</c:v>
                </c:pt>
                <c:pt idx="178">
                  <c:v>53.3</c:v>
                </c:pt>
                <c:pt idx="179">
                  <c:v>56.7</c:v>
                </c:pt>
                <c:pt idx="180">
                  <c:v>56.4</c:v>
                </c:pt>
                <c:pt idx="181">
                  <c:v>60.1</c:v>
                </c:pt>
                <c:pt idx="182">
                  <c:v>63.2</c:v>
                </c:pt>
                <c:pt idx="183">
                  <c:v>53.5</c:v>
                </c:pt>
                <c:pt idx="184">
                  <c:v>54.2</c:v>
                </c:pt>
                <c:pt idx="185">
                  <c:v>57.1</c:v>
                </c:pt>
                <c:pt idx="186">
                  <c:v>56.8</c:v>
                </c:pt>
                <c:pt idx="187">
                  <c:v>59.9</c:v>
                </c:pt>
                <c:pt idx="188">
                  <c:v>53.6</c:v>
                </c:pt>
                <c:pt idx="189">
                  <c:v>56.1</c:v>
                </c:pt>
                <c:pt idx="190">
                  <c:v>57</c:v>
                </c:pt>
                <c:pt idx="191">
                  <c:v>60.4</c:v>
                </c:pt>
                <c:pt idx="192">
                  <c:v>62.7</c:v>
                </c:pt>
                <c:pt idx="193">
                  <c:v>56.4</c:v>
                </c:pt>
                <c:pt idx="194">
                  <c:v>56.1</c:v>
                </c:pt>
                <c:pt idx="195">
                  <c:v>56.7</c:v>
                </c:pt>
                <c:pt idx="196">
                  <c:v>58.6</c:v>
                </c:pt>
                <c:pt idx="197">
                  <c:v>60.2</c:v>
                </c:pt>
                <c:pt idx="198">
                  <c:v>58.7</c:v>
                </c:pt>
                <c:pt idx="199">
                  <c:v>58.6</c:v>
                </c:pt>
                <c:pt idx="200">
                  <c:v>57.3</c:v>
                </c:pt>
                <c:pt idx="201">
                  <c:v>60.5</c:v>
                </c:pt>
                <c:pt idx="202">
                  <c:v>62.9</c:v>
                </c:pt>
                <c:pt idx="203">
                  <c:v>50.4</c:v>
                </c:pt>
                <c:pt idx="204">
                  <c:v>57.4</c:v>
                </c:pt>
                <c:pt idx="205">
                  <c:v>57.1</c:v>
                </c:pt>
                <c:pt idx="206">
                  <c:v>56.4</c:v>
                </c:pt>
                <c:pt idx="207">
                  <c:v>61.1</c:v>
                </c:pt>
                <c:pt idx="208">
                  <c:v>57.7</c:v>
                </c:pt>
                <c:pt idx="209">
                  <c:v>60.6</c:v>
                </c:pt>
                <c:pt idx="210">
                  <c:v>57.1</c:v>
                </c:pt>
                <c:pt idx="211">
                  <c:v>59.1</c:v>
                </c:pt>
                <c:pt idx="212">
                  <c:v>63.1</c:v>
                </c:pt>
                <c:pt idx="213">
                  <c:v>50.8</c:v>
                </c:pt>
                <c:pt idx="214">
                  <c:v>55.3</c:v>
                </c:pt>
                <c:pt idx="215">
                  <c:v>56.1</c:v>
                </c:pt>
                <c:pt idx="216">
                  <c:v>56.6</c:v>
                </c:pt>
                <c:pt idx="217">
                  <c:v>61.6</c:v>
                </c:pt>
                <c:pt idx="218">
                  <c:v>56.5</c:v>
                </c:pt>
                <c:pt idx="219">
                  <c:v>58.5</c:v>
                </c:pt>
                <c:pt idx="220">
                  <c:v>57.5</c:v>
                </c:pt>
                <c:pt idx="221">
                  <c:v>59.9</c:v>
                </c:pt>
                <c:pt idx="222">
                  <c:v>64</c:v>
                </c:pt>
                <c:pt idx="223">
                  <c:v>55</c:v>
                </c:pt>
                <c:pt idx="224">
                  <c:v>63.4</c:v>
                </c:pt>
                <c:pt idx="225">
                  <c:v>56.8</c:v>
                </c:pt>
                <c:pt idx="226">
                  <c:v>59.9</c:v>
                </c:pt>
                <c:pt idx="227">
                  <c:v>66.599999999999994</c:v>
                </c:pt>
                <c:pt idx="228">
                  <c:v>66.3</c:v>
                </c:pt>
                <c:pt idx="229">
                  <c:v>70.7</c:v>
                </c:pt>
                <c:pt idx="230">
                  <c:v>58.8</c:v>
                </c:pt>
                <c:pt idx="231">
                  <c:v>61.2</c:v>
                </c:pt>
                <c:pt idx="232">
                  <c:v>64.2</c:v>
                </c:pt>
                <c:pt idx="233">
                  <c:v>54.4</c:v>
                </c:pt>
                <c:pt idx="234">
                  <c:v>57.9</c:v>
                </c:pt>
                <c:pt idx="235">
                  <c:v>59.2</c:v>
                </c:pt>
                <c:pt idx="236">
                  <c:v>59.9</c:v>
                </c:pt>
                <c:pt idx="237">
                  <c:v>61.8</c:v>
                </c:pt>
                <c:pt idx="238">
                  <c:v>53.1</c:v>
                </c:pt>
                <c:pt idx="239">
                  <c:v>59.1</c:v>
                </c:pt>
                <c:pt idx="240">
                  <c:v>61.2</c:v>
                </c:pt>
                <c:pt idx="241">
                  <c:v>62.2</c:v>
                </c:pt>
                <c:pt idx="242">
                  <c:v>64.099999999999994</c:v>
                </c:pt>
                <c:pt idx="243">
                  <c:v>56.7</c:v>
                </c:pt>
                <c:pt idx="244">
                  <c:v>60.1</c:v>
                </c:pt>
                <c:pt idx="245">
                  <c:v>60.8</c:v>
                </c:pt>
                <c:pt idx="246">
                  <c:v>62.2</c:v>
                </c:pt>
                <c:pt idx="247">
                  <c:v>62.6</c:v>
                </c:pt>
                <c:pt idx="248">
                  <c:v>55</c:v>
                </c:pt>
                <c:pt idx="249">
                  <c:v>60.3</c:v>
                </c:pt>
                <c:pt idx="250">
                  <c:v>59.7</c:v>
                </c:pt>
                <c:pt idx="251">
                  <c:v>60.4</c:v>
                </c:pt>
                <c:pt idx="252">
                  <c:v>63.9</c:v>
                </c:pt>
                <c:pt idx="253">
                  <c:v>54.2</c:v>
                </c:pt>
                <c:pt idx="254">
                  <c:v>57.5</c:v>
                </c:pt>
                <c:pt idx="255">
                  <c:v>61.1</c:v>
                </c:pt>
                <c:pt idx="256">
                  <c:v>62.4</c:v>
                </c:pt>
                <c:pt idx="257">
                  <c:v>67.3</c:v>
                </c:pt>
                <c:pt idx="258">
                  <c:v>62.5</c:v>
                </c:pt>
                <c:pt idx="259">
                  <c:v>65.8</c:v>
                </c:pt>
              </c:numCache>
            </c:numRef>
          </c:yVal>
          <c:smooth val="0"/>
        </c:ser>
        <c:ser>
          <c:idx val="1"/>
          <c:order val="1"/>
          <c:tx>
            <c:v>After Noise Wall</c:v>
          </c:tx>
          <c:spPr>
            <a:ln w="28575">
              <a:noFill/>
            </a:ln>
          </c:spPr>
          <c:trendline>
            <c:spPr>
              <a:ln w="38100">
                <a:solidFill>
                  <a:srgbClr val="C00000"/>
                </a:solidFill>
              </a:ln>
            </c:spPr>
            <c:trendlineType val="linear"/>
            <c:dispRSqr val="1"/>
            <c:dispEq val="0"/>
            <c:trendlineLbl>
              <c:layout>
                <c:manualLayout>
                  <c:x val="-0.18873375220832925"/>
                  <c:y val="0.11003423545496598"/>
                </c:manualLayout>
              </c:layout>
              <c:numFmt formatCode="General" sourceLinked="0"/>
            </c:trendlineLbl>
          </c:trendline>
          <c:xVal>
            <c:numRef>
              <c:f>'Temp and Leq (June 2014)'!$B$262:$B$391</c:f>
              <c:numCache>
                <c:formatCode>General</c:formatCode>
                <c:ptCount val="130"/>
                <c:pt idx="0">
                  <c:v>72.900000000000006</c:v>
                </c:pt>
                <c:pt idx="1">
                  <c:v>73.5</c:v>
                </c:pt>
                <c:pt idx="2">
                  <c:v>74.400000000000006</c:v>
                </c:pt>
                <c:pt idx="3">
                  <c:v>75.900000000000006</c:v>
                </c:pt>
                <c:pt idx="4">
                  <c:v>76.099999999999994</c:v>
                </c:pt>
                <c:pt idx="5">
                  <c:v>76.8</c:v>
                </c:pt>
                <c:pt idx="6">
                  <c:v>77.3</c:v>
                </c:pt>
                <c:pt idx="7">
                  <c:v>77.099999999999994</c:v>
                </c:pt>
                <c:pt idx="8">
                  <c:v>77.5</c:v>
                </c:pt>
                <c:pt idx="9">
                  <c:v>78.5</c:v>
                </c:pt>
                <c:pt idx="10">
                  <c:v>66.2</c:v>
                </c:pt>
                <c:pt idx="11">
                  <c:v>66</c:v>
                </c:pt>
                <c:pt idx="12">
                  <c:v>66.5</c:v>
                </c:pt>
                <c:pt idx="13">
                  <c:v>67.7</c:v>
                </c:pt>
                <c:pt idx="14">
                  <c:v>68</c:v>
                </c:pt>
                <c:pt idx="15">
                  <c:v>79</c:v>
                </c:pt>
                <c:pt idx="16">
                  <c:v>75.400000000000006</c:v>
                </c:pt>
                <c:pt idx="17">
                  <c:v>74.8</c:v>
                </c:pt>
                <c:pt idx="18">
                  <c:v>75.599999999999994</c:v>
                </c:pt>
                <c:pt idx="19">
                  <c:v>75.599999999999994</c:v>
                </c:pt>
                <c:pt idx="20">
                  <c:v>74.8</c:v>
                </c:pt>
                <c:pt idx="21">
                  <c:v>74.400000000000006</c:v>
                </c:pt>
                <c:pt idx="22">
                  <c:v>74.8</c:v>
                </c:pt>
                <c:pt idx="23">
                  <c:v>75.5</c:v>
                </c:pt>
                <c:pt idx="24">
                  <c:v>74.8</c:v>
                </c:pt>
                <c:pt idx="25">
                  <c:v>61.7</c:v>
                </c:pt>
                <c:pt idx="26">
                  <c:v>62.4</c:v>
                </c:pt>
                <c:pt idx="27">
                  <c:v>64.900000000000006</c:v>
                </c:pt>
                <c:pt idx="28">
                  <c:v>68</c:v>
                </c:pt>
                <c:pt idx="29">
                  <c:v>68.2</c:v>
                </c:pt>
                <c:pt idx="30">
                  <c:v>68.8</c:v>
                </c:pt>
                <c:pt idx="31">
                  <c:v>69.7</c:v>
                </c:pt>
                <c:pt idx="32">
                  <c:v>70.099999999999994</c:v>
                </c:pt>
                <c:pt idx="33">
                  <c:v>71.5</c:v>
                </c:pt>
                <c:pt idx="34">
                  <c:v>71.8</c:v>
                </c:pt>
                <c:pt idx="35">
                  <c:v>77.7</c:v>
                </c:pt>
                <c:pt idx="36">
                  <c:v>72.2</c:v>
                </c:pt>
                <c:pt idx="37">
                  <c:v>66</c:v>
                </c:pt>
                <c:pt idx="38">
                  <c:v>63.2</c:v>
                </c:pt>
                <c:pt idx="39">
                  <c:v>62</c:v>
                </c:pt>
                <c:pt idx="40">
                  <c:v>36</c:v>
                </c:pt>
                <c:pt idx="41">
                  <c:v>34.799999999999997</c:v>
                </c:pt>
                <c:pt idx="42">
                  <c:v>39.4</c:v>
                </c:pt>
                <c:pt idx="43">
                  <c:v>39.5</c:v>
                </c:pt>
                <c:pt idx="44">
                  <c:v>40.4</c:v>
                </c:pt>
                <c:pt idx="45">
                  <c:v>63.2</c:v>
                </c:pt>
                <c:pt idx="46">
                  <c:v>48.9</c:v>
                </c:pt>
                <c:pt idx="47">
                  <c:v>48.3</c:v>
                </c:pt>
                <c:pt idx="48">
                  <c:v>47.5</c:v>
                </c:pt>
                <c:pt idx="49">
                  <c:v>46.9</c:v>
                </c:pt>
                <c:pt idx="50">
                  <c:v>51</c:v>
                </c:pt>
                <c:pt idx="51">
                  <c:v>45.4</c:v>
                </c:pt>
                <c:pt idx="52">
                  <c:v>43.4</c:v>
                </c:pt>
                <c:pt idx="53">
                  <c:v>42.9</c:v>
                </c:pt>
                <c:pt idx="54">
                  <c:v>43.1</c:v>
                </c:pt>
                <c:pt idx="55">
                  <c:v>26.9</c:v>
                </c:pt>
                <c:pt idx="56">
                  <c:v>26.4</c:v>
                </c:pt>
                <c:pt idx="57">
                  <c:v>27.2</c:v>
                </c:pt>
                <c:pt idx="58">
                  <c:v>27.6</c:v>
                </c:pt>
                <c:pt idx="59">
                  <c:v>28.4</c:v>
                </c:pt>
                <c:pt idx="60">
                  <c:v>34.700000000000003</c:v>
                </c:pt>
                <c:pt idx="61">
                  <c:v>34.799999999999997</c:v>
                </c:pt>
                <c:pt idx="62">
                  <c:v>35.799999999999997</c:v>
                </c:pt>
                <c:pt idx="63">
                  <c:v>35.200000000000003</c:v>
                </c:pt>
                <c:pt idx="64">
                  <c:v>35.1</c:v>
                </c:pt>
                <c:pt idx="65">
                  <c:v>33.5</c:v>
                </c:pt>
                <c:pt idx="66">
                  <c:v>35.299999999999997</c:v>
                </c:pt>
                <c:pt idx="67">
                  <c:v>35</c:v>
                </c:pt>
                <c:pt idx="68">
                  <c:v>33</c:v>
                </c:pt>
                <c:pt idx="69">
                  <c:v>32.4</c:v>
                </c:pt>
                <c:pt idx="70">
                  <c:v>49.2</c:v>
                </c:pt>
                <c:pt idx="71">
                  <c:v>49.4</c:v>
                </c:pt>
                <c:pt idx="72">
                  <c:v>49.5</c:v>
                </c:pt>
                <c:pt idx="73">
                  <c:v>49.5</c:v>
                </c:pt>
                <c:pt idx="74">
                  <c:v>49.6</c:v>
                </c:pt>
                <c:pt idx="75">
                  <c:v>52.1</c:v>
                </c:pt>
                <c:pt idx="76">
                  <c:v>52.3</c:v>
                </c:pt>
                <c:pt idx="77">
                  <c:v>52.2</c:v>
                </c:pt>
                <c:pt idx="78">
                  <c:v>51.3</c:v>
                </c:pt>
                <c:pt idx="79">
                  <c:v>51</c:v>
                </c:pt>
                <c:pt idx="80">
                  <c:v>51</c:v>
                </c:pt>
                <c:pt idx="81">
                  <c:v>50.8</c:v>
                </c:pt>
                <c:pt idx="82">
                  <c:v>50.8</c:v>
                </c:pt>
                <c:pt idx="83">
                  <c:v>50.4</c:v>
                </c:pt>
                <c:pt idx="84">
                  <c:v>50</c:v>
                </c:pt>
                <c:pt idx="85">
                  <c:v>70.5</c:v>
                </c:pt>
                <c:pt idx="86">
                  <c:v>72.5</c:v>
                </c:pt>
                <c:pt idx="87">
                  <c:v>74.3</c:v>
                </c:pt>
                <c:pt idx="88">
                  <c:v>74.7</c:v>
                </c:pt>
                <c:pt idx="89">
                  <c:v>75.599999999999994</c:v>
                </c:pt>
                <c:pt idx="90">
                  <c:v>82.7</c:v>
                </c:pt>
                <c:pt idx="91">
                  <c:v>82</c:v>
                </c:pt>
                <c:pt idx="92">
                  <c:v>82.9</c:v>
                </c:pt>
                <c:pt idx="93">
                  <c:v>84</c:v>
                </c:pt>
                <c:pt idx="94">
                  <c:v>84.1</c:v>
                </c:pt>
                <c:pt idx="95">
                  <c:v>83.1</c:v>
                </c:pt>
                <c:pt idx="96">
                  <c:v>83.2</c:v>
                </c:pt>
                <c:pt idx="97">
                  <c:v>83.8</c:v>
                </c:pt>
                <c:pt idx="98">
                  <c:v>84.2</c:v>
                </c:pt>
                <c:pt idx="99">
                  <c:v>83.8</c:v>
                </c:pt>
                <c:pt idx="100">
                  <c:v>74.2</c:v>
                </c:pt>
                <c:pt idx="101">
                  <c:v>75.5</c:v>
                </c:pt>
                <c:pt idx="102">
                  <c:v>77.099999999999994</c:v>
                </c:pt>
                <c:pt idx="103">
                  <c:v>79</c:v>
                </c:pt>
                <c:pt idx="104">
                  <c:v>80.8</c:v>
                </c:pt>
                <c:pt idx="105">
                  <c:v>88.9</c:v>
                </c:pt>
                <c:pt idx="106">
                  <c:v>88.7</c:v>
                </c:pt>
                <c:pt idx="107">
                  <c:v>89.3</c:v>
                </c:pt>
                <c:pt idx="108">
                  <c:v>90.2</c:v>
                </c:pt>
                <c:pt idx="109">
                  <c:v>90</c:v>
                </c:pt>
                <c:pt idx="110">
                  <c:v>88.8</c:v>
                </c:pt>
                <c:pt idx="111">
                  <c:v>88.6</c:v>
                </c:pt>
                <c:pt idx="112">
                  <c:v>87.8</c:v>
                </c:pt>
                <c:pt idx="113">
                  <c:v>86.9</c:v>
                </c:pt>
                <c:pt idx="114">
                  <c:v>85.2</c:v>
                </c:pt>
                <c:pt idx="115">
                  <c:v>76.599999999999994</c:v>
                </c:pt>
                <c:pt idx="116">
                  <c:v>78</c:v>
                </c:pt>
                <c:pt idx="117">
                  <c:v>80.5</c:v>
                </c:pt>
                <c:pt idx="118">
                  <c:v>83.4</c:v>
                </c:pt>
                <c:pt idx="119">
                  <c:v>84.1</c:v>
                </c:pt>
                <c:pt idx="120">
                  <c:v>92.1</c:v>
                </c:pt>
                <c:pt idx="121">
                  <c:v>92.7</c:v>
                </c:pt>
                <c:pt idx="122">
                  <c:v>93.7</c:v>
                </c:pt>
                <c:pt idx="123">
                  <c:v>93</c:v>
                </c:pt>
                <c:pt idx="124">
                  <c:v>93.4</c:v>
                </c:pt>
                <c:pt idx="125">
                  <c:v>92.3</c:v>
                </c:pt>
                <c:pt idx="126">
                  <c:v>92.1</c:v>
                </c:pt>
                <c:pt idx="127">
                  <c:v>91.8</c:v>
                </c:pt>
                <c:pt idx="128">
                  <c:v>92.4</c:v>
                </c:pt>
                <c:pt idx="129">
                  <c:v>92.1</c:v>
                </c:pt>
              </c:numCache>
            </c:numRef>
          </c:xVal>
          <c:yVal>
            <c:numRef>
              <c:f>'Temp and Leq (June 2014)'!$C$262:$C$391</c:f>
              <c:numCache>
                <c:formatCode>General</c:formatCode>
                <c:ptCount val="130"/>
                <c:pt idx="0">
                  <c:v>55.8</c:v>
                </c:pt>
                <c:pt idx="1">
                  <c:v>58.6</c:v>
                </c:pt>
                <c:pt idx="2">
                  <c:v>63.7</c:v>
                </c:pt>
                <c:pt idx="3">
                  <c:v>54</c:v>
                </c:pt>
                <c:pt idx="4">
                  <c:v>57.6</c:v>
                </c:pt>
                <c:pt idx="5">
                  <c:v>58.8</c:v>
                </c:pt>
                <c:pt idx="6">
                  <c:v>58.4</c:v>
                </c:pt>
                <c:pt idx="7">
                  <c:v>63.4</c:v>
                </c:pt>
                <c:pt idx="8">
                  <c:v>55.2</c:v>
                </c:pt>
                <c:pt idx="9">
                  <c:v>58.9</c:v>
                </c:pt>
                <c:pt idx="10">
                  <c:v>55.8</c:v>
                </c:pt>
                <c:pt idx="11">
                  <c:v>57.7</c:v>
                </c:pt>
                <c:pt idx="12">
                  <c:v>62</c:v>
                </c:pt>
                <c:pt idx="13">
                  <c:v>54.4</c:v>
                </c:pt>
                <c:pt idx="14">
                  <c:v>55.7</c:v>
                </c:pt>
                <c:pt idx="15">
                  <c:v>53.1</c:v>
                </c:pt>
                <c:pt idx="16">
                  <c:v>57.9</c:v>
                </c:pt>
                <c:pt idx="17">
                  <c:v>62.6</c:v>
                </c:pt>
                <c:pt idx="18">
                  <c:v>51.7</c:v>
                </c:pt>
                <c:pt idx="19">
                  <c:v>52.9</c:v>
                </c:pt>
                <c:pt idx="20">
                  <c:v>55.9</c:v>
                </c:pt>
                <c:pt idx="21">
                  <c:v>60.3</c:v>
                </c:pt>
                <c:pt idx="22">
                  <c:v>63.1</c:v>
                </c:pt>
                <c:pt idx="23">
                  <c:v>52.3</c:v>
                </c:pt>
                <c:pt idx="24">
                  <c:v>54.6</c:v>
                </c:pt>
                <c:pt idx="25">
                  <c:v>56.4</c:v>
                </c:pt>
                <c:pt idx="26">
                  <c:v>56.3</c:v>
                </c:pt>
                <c:pt idx="27">
                  <c:v>61.9</c:v>
                </c:pt>
                <c:pt idx="28">
                  <c:v>52.6</c:v>
                </c:pt>
                <c:pt idx="29">
                  <c:v>54</c:v>
                </c:pt>
                <c:pt idx="30">
                  <c:v>56.1</c:v>
                </c:pt>
                <c:pt idx="31">
                  <c:v>56.3</c:v>
                </c:pt>
                <c:pt idx="32">
                  <c:v>61.3</c:v>
                </c:pt>
                <c:pt idx="33">
                  <c:v>53.8</c:v>
                </c:pt>
                <c:pt idx="34">
                  <c:v>55.8</c:v>
                </c:pt>
                <c:pt idx="35">
                  <c:v>61.1</c:v>
                </c:pt>
                <c:pt idx="36">
                  <c:v>60.1</c:v>
                </c:pt>
                <c:pt idx="37">
                  <c:v>64.400000000000006</c:v>
                </c:pt>
                <c:pt idx="38">
                  <c:v>54.6</c:v>
                </c:pt>
                <c:pt idx="39">
                  <c:v>59.6</c:v>
                </c:pt>
                <c:pt idx="40">
                  <c:v>57</c:v>
                </c:pt>
                <c:pt idx="41">
                  <c:v>57.5</c:v>
                </c:pt>
                <c:pt idx="42">
                  <c:v>58.7</c:v>
                </c:pt>
                <c:pt idx="43">
                  <c:v>52.1</c:v>
                </c:pt>
                <c:pt idx="44">
                  <c:v>61.6</c:v>
                </c:pt>
                <c:pt idx="45">
                  <c:v>53.4</c:v>
                </c:pt>
                <c:pt idx="46">
                  <c:v>56.7</c:v>
                </c:pt>
                <c:pt idx="47">
                  <c:v>62.4</c:v>
                </c:pt>
                <c:pt idx="48">
                  <c:v>50</c:v>
                </c:pt>
                <c:pt idx="49">
                  <c:v>53.3</c:v>
                </c:pt>
                <c:pt idx="50">
                  <c:v>55.9</c:v>
                </c:pt>
                <c:pt idx="51">
                  <c:v>58.4</c:v>
                </c:pt>
                <c:pt idx="52">
                  <c:v>63.3</c:v>
                </c:pt>
                <c:pt idx="53">
                  <c:v>51.3</c:v>
                </c:pt>
                <c:pt idx="54">
                  <c:v>53</c:v>
                </c:pt>
                <c:pt idx="55">
                  <c:v>56.2</c:v>
                </c:pt>
                <c:pt idx="56">
                  <c:v>57.2</c:v>
                </c:pt>
                <c:pt idx="57">
                  <c:v>60.3</c:v>
                </c:pt>
                <c:pt idx="58">
                  <c:v>52.7</c:v>
                </c:pt>
                <c:pt idx="59">
                  <c:v>55.1</c:v>
                </c:pt>
                <c:pt idx="60">
                  <c:v>57.7</c:v>
                </c:pt>
                <c:pt idx="61">
                  <c:v>60.1</c:v>
                </c:pt>
                <c:pt idx="62">
                  <c:v>60.9</c:v>
                </c:pt>
                <c:pt idx="63">
                  <c:v>54.4</c:v>
                </c:pt>
                <c:pt idx="64">
                  <c:v>56</c:v>
                </c:pt>
                <c:pt idx="65">
                  <c:v>57.2</c:v>
                </c:pt>
                <c:pt idx="66">
                  <c:v>58</c:v>
                </c:pt>
                <c:pt idx="67">
                  <c:v>59.1</c:v>
                </c:pt>
                <c:pt idx="68">
                  <c:v>52.3</c:v>
                </c:pt>
                <c:pt idx="69">
                  <c:v>55.9</c:v>
                </c:pt>
                <c:pt idx="70">
                  <c:v>60.8</c:v>
                </c:pt>
                <c:pt idx="71">
                  <c:v>61.8</c:v>
                </c:pt>
                <c:pt idx="72">
                  <c:v>66.5</c:v>
                </c:pt>
                <c:pt idx="73">
                  <c:v>54.2</c:v>
                </c:pt>
                <c:pt idx="74">
                  <c:v>57.9</c:v>
                </c:pt>
                <c:pt idx="75">
                  <c:v>58.5</c:v>
                </c:pt>
                <c:pt idx="76">
                  <c:v>58.2</c:v>
                </c:pt>
                <c:pt idx="77">
                  <c:v>61.1</c:v>
                </c:pt>
                <c:pt idx="78">
                  <c:v>54.7</c:v>
                </c:pt>
                <c:pt idx="79">
                  <c:v>58.8</c:v>
                </c:pt>
                <c:pt idx="80">
                  <c:v>60</c:v>
                </c:pt>
                <c:pt idx="81">
                  <c:v>60.5</c:v>
                </c:pt>
                <c:pt idx="82">
                  <c:v>63.5</c:v>
                </c:pt>
                <c:pt idx="83">
                  <c:v>53.2</c:v>
                </c:pt>
                <c:pt idx="84">
                  <c:v>56.1</c:v>
                </c:pt>
                <c:pt idx="85">
                  <c:v>61.1</c:v>
                </c:pt>
                <c:pt idx="86">
                  <c:v>60.5</c:v>
                </c:pt>
                <c:pt idx="87">
                  <c:v>63.9</c:v>
                </c:pt>
                <c:pt idx="88">
                  <c:v>54.3</c:v>
                </c:pt>
                <c:pt idx="89">
                  <c:v>59.6</c:v>
                </c:pt>
                <c:pt idx="90">
                  <c:v>55.6</c:v>
                </c:pt>
                <c:pt idx="91">
                  <c:v>59.4</c:v>
                </c:pt>
                <c:pt idx="92">
                  <c:v>63.1</c:v>
                </c:pt>
                <c:pt idx="93">
                  <c:v>50.5</c:v>
                </c:pt>
                <c:pt idx="94">
                  <c:v>55.8</c:v>
                </c:pt>
                <c:pt idx="95">
                  <c:v>56</c:v>
                </c:pt>
                <c:pt idx="96">
                  <c:v>57</c:v>
                </c:pt>
                <c:pt idx="97">
                  <c:v>62.1</c:v>
                </c:pt>
                <c:pt idx="98">
                  <c:v>51.9</c:v>
                </c:pt>
                <c:pt idx="99">
                  <c:v>53.4</c:v>
                </c:pt>
                <c:pt idx="100">
                  <c:v>55</c:v>
                </c:pt>
                <c:pt idx="101">
                  <c:v>57.2</c:v>
                </c:pt>
                <c:pt idx="102">
                  <c:v>60.5</c:v>
                </c:pt>
                <c:pt idx="103">
                  <c:v>49.4</c:v>
                </c:pt>
                <c:pt idx="104">
                  <c:v>50.5</c:v>
                </c:pt>
                <c:pt idx="105">
                  <c:v>54.7</c:v>
                </c:pt>
                <c:pt idx="106">
                  <c:v>55.7</c:v>
                </c:pt>
                <c:pt idx="107">
                  <c:v>61.2</c:v>
                </c:pt>
                <c:pt idx="108">
                  <c:v>51.6</c:v>
                </c:pt>
                <c:pt idx="109">
                  <c:v>49.9</c:v>
                </c:pt>
                <c:pt idx="110">
                  <c:v>52.8</c:v>
                </c:pt>
                <c:pt idx="111">
                  <c:v>55.9</c:v>
                </c:pt>
                <c:pt idx="112">
                  <c:v>59</c:v>
                </c:pt>
                <c:pt idx="113">
                  <c:v>52</c:v>
                </c:pt>
                <c:pt idx="114">
                  <c:v>50.4</c:v>
                </c:pt>
                <c:pt idx="115">
                  <c:v>57.2</c:v>
                </c:pt>
                <c:pt idx="116">
                  <c:v>56.2</c:v>
                </c:pt>
                <c:pt idx="117">
                  <c:v>60.8</c:v>
                </c:pt>
                <c:pt idx="118">
                  <c:v>49.6</c:v>
                </c:pt>
                <c:pt idx="119">
                  <c:v>50.9</c:v>
                </c:pt>
                <c:pt idx="120">
                  <c:v>52.1</c:v>
                </c:pt>
                <c:pt idx="121">
                  <c:v>51.9</c:v>
                </c:pt>
                <c:pt idx="122">
                  <c:v>51.4</c:v>
                </c:pt>
                <c:pt idx="123">
                  <c:v>60.7</c:v>
                </c:pt>
                <c:pt idx="124">
                  <c:v>54.8</c:v>
                </c:pt>
                <c:pt idx="125">
                  <c:v>51.9</c:v>
                </c:pt>
                <c:pt idx="126">
                  <c:v>54.7</c:v>
                </c:pt>
                <c:pt idx="127">
                  <c:v>60.2</c:v>
                </c:pt>
                <c:pt idx="128">
                  <c:v>49.6</c:v>
                </c:pt>
                <c:pt idx="129">
                  <c:v>49.9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2979968"/>
        <c:axId val="522998528"/>
      </c:scatterChart>
      <c:valAx>
        <c:axId val="522979968"/>
        <c:scaling>
          <c:orientation val="minMax"/>
          <c:min val="2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Temperature </a:t>
                </a:r>
                <a:r>
                  <a:rPr lang="en-US" sz="1800" dirty="0" smtClean="0"/>
                  <a:t>(</a:t>
                </a:r>
                <a:r>
                  <a:rPr lang="en-US" sz="1800" b="1" i="0" u="none" strike="noStrike" baseline="0" dirty="0" smtClean="0">
                    <a:effectLst/>
                  </a:rPr>
                  <a:t>°</a:t>
                </a:r>
                <a:r>
                  <a:rPr lang="en-US" sz="1800" dirty="0" smtClean="0"/>
                  <a:t>F)</a:t>
                </a:r>
                <a:endParaRPr 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22998528"/>
        <c:crosses val="autoZero"/>
        <c:crossBetween val="midCat"/>
      </c:valAx>
      <c:valAx>
        <c:axId val="522998528"/>
        <c:scaling>
          <c:orientation val="minMax"/>
          <c:min val="4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Sound Level (Leq)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22979968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496152946256592E-2"/>
          <c:y val="5.94393722657676E-2"/>
          <c:w val="0.94900769410748687"/>
          <c:h val="0.88112125546846476"/>
        </c:manualLayout>
      </c:layout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22982144"/>
        <c:axId val="522983680"/>
      </c:barChart>
      <c:catAx>
        <c:axId val="522982144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one"/>
        <c:crossAx val="522983680"/>
        <c:crosses val="autoZero"/>
        <c:auto val="1"/>
        <c:lblAlgn val="ctr"/>
        <c:lblOffset val="100"/>
        <c:noMultiLvlLbl val="0"/>
      </c:catAx>
      <c:valAx>
        <c:axId val="52298368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5229821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Before Noise Wall</c:v>
          </c:tx>
          <c:spPr>
            <a:ln w="28575">
              <a:noFill/>
            </a:ln>
          </c:spPr>
          <c:xVal>
            <c:numRef>
              <c:f>'Wind RH and Leq'!$C$2:$C$211</c:f>
              <c:numCache>
                <c:formatCode>General</c:formatCode>
                <c:ptCount val="210"/>
                <c:pt idx="0">
                  <c:v>1.4</c:v>
                </c:pt>
                <c:pt idx="1">
                  <c:v>1.5</c:v>
                </c:pt>
                <c:pt idx="2">
                  <c:v>2.7</c:v>
                </c:pt>
                <c:pt idx="3">
                  <c:v>3.3</c:v>
                </c:pt>
                <c:pt idx="4">
                  <c:v>0.7</c:v>
                </c:pt>
                <c:pt idx="5">
                  <c:v>3</c:v>
                </c:pt>
                <c:pt idx="6">
                  <c:v>1.4</c:v>
                </c:pt>
                <c:pt idx="7">
                  <c:v>1.1000000000000001</c:v>
                </c:pt>
                <c:pt idx="8">
                  <c:v>4.0999999999999996</c:v>
                </c:pt>
                <c:pt idx="9">
                  <c:v>0.6</c:v>
                </c:pt>
                <c:pt idx="10">
                  <c:v>3.2</c:v>
                </c:pt>
                <c:pt idx="11">
                  <c:v>2.4</c:v>
                </c:pt>
                <c:pt idx="12">
                  <c:v>2.6</c:v>
                </c:pt>
                <c:pt idx="13">
                  <c:v>0.5</c:v>
                </c:pt>
                <c:pt idx="14">
                  <c:v>1</c:v>
                </c:pt>
                <c:pt idx="15">
                  <c:v>1.1000000000000001</c:v>
                </c:pt>
                <c:pt idx="16">
                  <c:v>0.4</c:v>
                </c:pt>
                <c:pt idx="17">
                  <c:v>1.4</c:v>
                </c:pt>
                <c:pt idx="18">
                  <c:v>1.8</c:v>
                </c:pt>
                <c:pt idx="19">
                  <c:v>1.2</c:v>
                </c:pt>
                <c:pt idx="20">
                  <c:v>2.5</c:v>
                </c:pt>
                <c:pt idx="21">
                  <c:v>1.9</c:v>
                </c:pt>
                <c:pt idx="22">
                  <c:v>1.9</c:v>
                </c:pt>
                <c:pt idx="23">
                  <c:v>2.9</c:v>
                </c:pt>
                <c:pt idx="24">
                  <c:v>0.3</c:v>
                </c:pt>
                <c:pt idx="25">
                  <c:v>2.4</c:v>
                </c:pt>
                <c:pt idx="26">
                  <c:v>1.4</c:v>
                </c:pt>
                <c:pt idx="27">
                  <c:v>1.6</c:v>
                </c:pt>
                <c:pt idx="28">
                  <c:v>3.7</c:v>
                </c:pt>
                <c:pt idx="29">
                  <c:v>0.5</c:v>
                </c:pt>
                <c:pt idx="30">
                  <c:v>1.7</c:v>
                </c:pt>
                <c:pt idx="31">
                  <c:v>0.9</c:v>
                </c:pt>
                <c:pt idx="32">
                  <c:v>2.7</c:v>
                </c:pt>
                <c:pt idx="33">
                  <c:v>4.4000000000000004</c:v>
                </c:pt>
                <c:pt idx="34">
                  <c:v>0.8</c:v>
                </c:pt>
                <c:pt idx="35">
                  <c:v>3.3</c:v>
                </c:pt>
                <c:pt idx="36">
                  <c:v>1.5</c:v>
                </c:pt>
                <c:pt idx="37">
                  <c:v>2.6</c:v>
                </c:pt>
                <c:pt idx="38">
                  <c:v>4.5</c:v>
                </c:pt>
                <c:pt idx="39">
                  <c:v>1.4</c:v>
                </c:pt>
                <c:pt idx="40">
                  <c:v>2.6</c:v>
                </c:pt>
                <c:pt idx="41">
                  <c:v>1.8</c:v>
                </c:pt>
                <c:pt idx="42">
                  <c:v>2.8</c:v>
                </c:pt>
                <c:pt idx="43">
                  <c:v>4.3</c:v>
                </c:pt>
                <c:pt idx="44">
                  <c:v>0.6</c:v>
                </c:pt>
                <c:pt idx="45">
                  <c:v>1.3</c:v>
                </c:pt>
                <c:pt idx="46">
                  <c:v>0.3</c:v>
                </c:pt>
                <c:pt idx="47">
                  <c:v>1.5</c:v>
                </c:pt>
                <c:pt idx="48">
                  <c:v>2.1</c:v>
                </c:pt>
                <c:pt idx="49">
                  <c:v>0.1</c:v>
                </c:pt>
                <c:pt idx="50">
                  <c:v>2.9</c:v>
                </c:pt>
                <c:pt idx="51">
                  <c:v>0.7</c:v>
                </c:pt>
                <c:pt idx="52">
                  <c:v>2</c:v>
                </c:pt>
                <c:pt idx="53">
                  <c:v>2.9</c:v>
                </c:pt>
                <c:pt idx="54">
                  <c:v>0.9</c:v>
                </c:pt>
                <c:pt idx="55">
                  <c:v>2.5</c:v>
                </c:pt>
                <c:pt idx="56">
                  <c:v>1</c:v>
                </c:pt>
                <c:pt idx="57">
                  <c:v>1</c:v>
                </c:pt>
                <c:pt idx="58">
                  <c:v>1.8</c:v>
                </c:pt>
                <c:pt idx="59">
                  <c:v>0.4</c:v>
                </c:pt>
                <c:pt idx="60">
                  <c:v>1.4</c:v>
                </c:pt>
                <c:pt idx="61">
                  <c:v>0.6</c:v>
                </c:pt>
                <c:pt idx="62">
                  <c:v>1.2</c:v>
                </c:pt>
                <c:pt idx="63">
                  <c:v>1.9</c:v>
                </c:pt>
                <c:pt idx="64">
                  <c:v>0.4</c:v>
                </c:pt>
                <c:pt idx="65">
                  <c:v>1.9</c:v>
                </c:pt>
                <c:pt idx="66">
                  <c:v>1.5</c:v>
                </c:pt>
                <c:pt idx="67">
                  <c:v>2.1</c:v>
                </c:pt>
                <c:pt idx="68">
                  <c:v>2.5</c:v>
                </c:pt>
                <c:pt idx="69">
                  <c:v>0.4</c:v>
                </c:pt>
                <c:pt idx="70">
                  <c:v>2.5</c:v>
                </c:pt>
                <c:pt idx="71">
                  <c:v>1.6</c:v>
                </c:pt>
                <c:pt idx="72">
                  <c:v>2</c:v>
                </c:pt>
                <c:pt idx="73">
                  <c:v>3.1</c:v>
                </c:pt>
                <c:pt idx="74">
                  <c:v>0.9</c:v>
                </c:pt>
                <c:pt idx="75">
                  <c:v>1</c:v>
                </c:pt>
                <c:pt idx="76">
                  <c:v>1</c:v>
                </c:pt>
                <c:pt idx="77">
                  <c:v>1.1000000000000001</c:v>
                </c:pt>
                <c:pt idx="78">
                  <c:v>2.5</c:v>
                </c:pt>
                <c:pt idx="79">
                  <c:v>0.3</c:v>
                </c:pt>
                <c:pt idx="80">
                  <c:v>3</c:v>
                </c:pt>
                <c:pt idx="81">
                  <c:v>1.2</c:v>
                </c:pt>
                <c:pt idx="82">
                  <c:v>2.2000000000000002</c:v>
                </c:pt>
                <c:pt idx="83">
                  <c:v>2.7</c:v>
                </c:pt>
                <c:pt idx="84">
                  <c:v>1.8</c:v>
                </c:pt>
                <c:pt idx="85">
                  <c:v>2.2000000000000002</c:v>
                </c:pt>
                <c:pt idx="86">
                  <c:v>1.3</c:v>
                </c:pt>
                <c:pt idx="87">
                  <c:v>2.5</c:v>
                </c:pt>
                <c:pt idx="88">
                  <c:v>3.7</c:v>
                </c:pt>
                <c:pt idx="89">
                  <c:v>1.3</c:v>
                </c:pt>
                <c:pt idx="90">
                  <c:v>0.1</c:v>
                </c:pt>
                <c:pt idx="91">
                  <c:v>0.1</c:v>
                </c:pt>
                <c:pt idx="92">
                  <c:v>0.3</c:v>
                </c:pt>
                <c:pt idx="93">
                  <c:v>0.8</c:v>
                </c:pt>
                <c:pt idx="94">
                  <c:v>0</c:v>
                </c:pt>
                <c:pt idx="95">
                  <c:v>1.9</c:v>
                </c:pt>
                <c:pt idx="96">
                  <c:v>1.6</c:v>
                </c:pt>
                <c:pt idx="97">
                  <c:v>1.5</c:v>
                </c:pt>
                <c:pt idx="98">
                  <c:v>2.8</c:v>
                </c:pt>
                <c:pt idx="99">
                  <c:v>0.5</c:v>
                </c:pt>
                <c:pt idx="100">
                  <c:v>2.2000000000000002</c:v>
                </c:pt>
                <c:pt idx="101">
                  <c:v>0.8</c:v>
                </c:pt>
                <c:pt idx="102">
                  <c:v>1.5</c:v>
                </c:pt>
                <c:pt idx="103">
                  <c:v>1.6</c:v>
                </c:pt>
                <c:pt idx="104">
                  <c:v>0.3</c:v>
                </c:pt>
                <c:pt idx="105">
                  <c:v>0.8</c:v>
                </c:pt>
                <c:pt idx="106">
                  <c:v>0</c:v>
                </c:pt>
                <c:pt idx="107">
                  <c:v>1.2</c:v>
                </c:pt>
                <c:pt idx="108">
                  <c:v>2.2000000000000002</c:v>
                </c:pt>
                <c:pt idx="109">
                  <c:v>0.1</c:v>
                </c:pt>
                <c:pt idx="110">
                  <c:v>2.4</c:v>
                </c:pt>
                <c:pt idx="111">
                  <c:v>1</c:v>
                </c:pt>
                <c:pt idx="112">
                  <c:v>1.6</c:v>
                </c:pt>
                <c:pt idx="113">
                  <c:v>4.0999999999999996</c:v>
                </c:pt>
                <c:pt idx="114">
                  <c:v>0.5</c:v>
                </c:pt>
                <c:pt idx="115">
                  <c:v>0.6</c:v>
                </c:pt>
                <c:pt idx="116">
                  <c:v>0</c:v>
                </c:pt>
                <c:pt idx="117">
                  <c:v>0.3</c:v>
                </c:pt>
                <c:pt idx="118">
                  <c:v>1.2</c:v>
                </c:pt>
                <c:pt idx="119">
                  <c:v>0</c:v>
                </c:pt>
                <c:pt idx="120">
                  <c:v>1.4</c:v>
                </c:pt>
                <c:pt idx="121">
                  <c:v>0.9</c:v>
                </c:pt>
                <c:pt idx="122">
                  <c:v>0.4</c:v>
                </c:pt>
                <c:pt idx="123">
                  <c:v>2.1</c:v>
                </c:pt>
                <c:pt idx="124">
                  <c:v>0.4</c:v>
                </c:pt>
                <c:pt idx="125">
                  <c:v>1.2</c:v>
                </c:pt>
                <c:pt idx="126">
                  <c:v>0.4</c:v>
                </c:pt>
                <c:pt idx="127">
                  <c:v>0.4</c:v>
                </c:pt>
                <c:pt idx="128">
                  <c:v>0.6</c:v>
                </c:pt>
                <c:pt idx="129">
                  <c:v>0.2</c:v>
                </c:pt>
                <c:pt idx="130">
                  <c:v>0.2</c:v>
                </c:pt>
                <c:pt idx="131">
                  <c:v>0</c:v>
                </c:pt>
                <c:pt idx="132">
                  <c:v>0.7</c:v>
                </c:pt>
                <c:pt idx="133">
                  <c:v>1.3</c:v>
                </c:pt>
                <c:pt idx="134">
                  <c:v>0</c:v>
                </c:pt>
                <c:pt idx="135">
                  <c:v>1.3</c:v>
                </c:pt>
                <c:pt idx="136">
                  <c:v>0.7</c:v>
                </c:pt>
                <c:pt idx="137">
                  <c:v>0.9</c:v>
                </c:pt>
                <c:pt idx="138">
                  <c:v>2.6</c:v>
                </c:pt>
                <c:pt idx="139">
                  <c:v>0.2</c:v>
                </c:pt>
                <c:pt idx="140">
                  <c:v>1</c:v>
                </c:pt>
                <c:pt idx="141">
                  <c:v>0.3</c:v>
                </c:pt>
                <c:pt idx="142">
                  <c:v>0.5</c:v>
                </c:pt>
                <c:pt idx="143">
                  <c:v>1.8</c:v>
                </c:pt>
                <c:pt idx="144">
                  <c:v>0</c:v>
                </c:pt>
                <c:pt idx="145">
                  <c:v>0.1</c:v>
                </c:pt>
                <c:pt idx="146">
                  <c:v>0.2</c:v>
                </c:pt>
                <c:pt idx="147">
                  <c:v>0.1</c:v>
                </c:pt>
                <c:pt idx="148">
                  <c:v>2.2000000000000002</c:v>
                </c:pt>
                <c:pt idx="149">
                  <c:v>0</c:v>
                </c:pt>
                <c:pt idx="150">
                  <c:v>0.4</c:v>
                </c:pt>
                <c:pt idx="151">
                  <c:v>0.4</c:v>
                </c:pt>
                <c:pt idx="152">
                  <c:v>0.5</c:v>
                </c:pt>
                <c:pt idx="153">
                  <c:v>0.8</c:v>
                </c:pt>
                <c:pt idx="154">
                  <c:v>0.3</c:v>
                </c:pt>
                <c:pt idx="155">
                  <c:v>1</c:v>
                </c:pt>
                <c:pt idx="156">
                  <c:v>0.4</c:v>
                </c:pt>
                <c:pt idx="157">
                  <c:v>0.3</c:v>
                </c:pt>
                <c:pt idx="158">
                  <c:v>1</c:v>
                </c:pt>
                <c:pt idx="159">
                  <c:v>0.1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0.5</c:v>
                </c:pt>
                <c:pt idx="164">
                  <c:v>0</c:v>
                </c:pt>
                <c:pt idx="165">
                  <c:v>0</c:v>
                </c:pt>
                <c:pt idx="166">
                  <c:v>0.9</c:v>
                </c:pt>
                <c:pt idx="167">
                  <c:v>2.2000000000000002</c:v>
                </c:pt>
                <c:pt idx="168">
                  <c:v>0</c:v>
                </c:pt>
                <c:pt idx="169">
                  <c:v>0.3</c:v>
                </c:pt>
                <c:pt idx="170">
                  <c:v>1</c:v>
                </c:pt>
                <c:pt idx="171">
                  <c:v>0.2</c:v>
                </c:pt>
                <c:pt idx="172">
                  <c:v>1.4</c:v>
                </c:pt>
                <c:pt idx="173">
                  <c:v>1.8</c:v>
                </c:pt>
                <c:pt idx="174">
                  <c:v>0.2</c:v>
                </c:pt>
                <c:pt idx="175">
                  <c:v>0.3</c:v>
                </c:pt>
                <c:pt idx="176">
                  <c:v>1.4</c:v>
                </c:pt>
                <c:pt idx="177">
                  <c:v>0</c:v>
                </c:pt>
                <c:pt idx="178">
                  <c:v>0.1</c:v>
                </c:pt>
                <c:pt idx="179">
                  <c:v>0</c:v>
                </c:pt>
                <c:pt idx="180">
                  <c:v>2</c:v>
                </c:pt>
                <c:pt idx="181">
                  <c:v>2.4</c:v>
                </c:pt>
                <c:pt idx="182">
                  <c:v>1.7</c:v>
                </c:pt>
                <c:pt idx="183">
                  <c:v>1.7</c:v>
                </c:pt>
                <c:pt idx="184">
                  <c:v>0.3</c:v>
                </c:pt>
                <c:pt idx="185">
                  <c:v>2.2000000000000002</c:v>
                </c:pt>
                <c:pt idx="186">
                  <c:v>2.2999999999999998</c:v>
                </c:pt>
                <c:pt idx="187">
                  <c:v>1.7</c:v>
                </c:pt>
                <c:pt idx="188">
                  <c:v>1.6</c:v>
                </c:pt>
                <c:pt idx="189">
                  <c:v>0.4</c:v>
                </c:pt>
                <c:pt idx="190">
                  <c:v>1.2</c:v>
                </c:pt>
                <c:pt idx="191">
                  <c:v>0.9</c:v>
                </c:pt>
                <c:pt idx="192">
                  <c:v>0.7</c:v>
                </c:pt>
                <c:pt idx="193">
                  <c:v>0.6</c:v>
                </c:pt>
                <c:pt idx="194">
                  <c:v>0.1</c:v>
                </c:pt>
                <c:pt idx="195">
                  <c:v>1.7</c:v>
                </c:pt>
                <c:pt idx="196">
                  <c:v>2.2999999999999998</c:v>
                </c:pt>
                <c:pt idx="197">
                  <c:v>1.5</c:v>
                </c:pt>
                <c:pt idx="198">
                  <c:v>2.2000000000000002</c:v>
                </c:pt>
                <c:pt idx="199">
                  <c:v>1.2</c:v>
                </c:pt>
                <c:pt idx="200">
                  <c:v>1.3</c:v>
                </c:pt>
                <c:pt idx="201">
                  <c:v>2.1</c:v>
                </c:pt>
                <c:pt idx="202">
                  <c:v>1</c:v>
                </c:pt>
                <c:pt idx="203">
                  <c:v>0.8</c:v>
                </c:pt>
                <c:pt idx="204">
                  <c:v>0.8</c:v>
                </c:pt>
                <c:pt idx="205">
                  <c:v>1.2</c:v>
                </c:pt>
                <c:pt idx="206">
                  <c:v>2.4</c:v>
                </c:pt>
                <c:pt idx="207">
                  <c:v>2.2999999999999998</c:v>
                </c:pt>
                <c:pt idx="208">
                  <c:v>2.2999999999999998</c:v>
                </c:pt>
                <c:pt idx="209">
                  <c:v>0.6</c:v>
                </c:pt>
              </c:numCache>
            </c:numRef>
          </c:xVal>
          <c:yVal>
            <c:numRef>
              <c:f>'Wind RH and Leq'!$G$2:$G$211</c:f>
              <c:numCache>
                <c:formatCode>General</c:formatCode>
                <c:ptCount val="210"/>
                <c:pt idx="0">
                  <c:v>62.9</c:v>
                </c:pt>
                <c:pt idx="1">
                  <c:v>59.8</c:v>
                </c:pt>
                <c:pt idx="2">
                  <c:v>57.6</c:v>
                </c:pt>
                <c:pt idx="3">
                  <c:v>52.3</c:v>
                </c:pt>
                <c:pt idx="4">
                  <c:v>55.5</c:v>
                </c:pt>
                <c:pt idx="5">
                  <c:v>64.5</c:v>
                </c:pt>
                <c:pt idx="6">
                  <c:v>60.9</c:v>
                </c:pt>
                <c:pt idx="7">
                  <c:v>56.8</c:v>
                </c:pt>
                <c:pt idx="8">
                  <c:v>52.3</c:v>
                </c:pt>
                <c:pt idx="9">
                  <c:v>56.1</c:v>
                </c:pt>
                <c:pt idx="10">
                  <c:v>62.3</c:v>
                </c:pt>
                <c:pt idx="11">
                  <c:v>58.2</c:v>
                </c:pt>
                <c:pt idx="12">
                  <c:v>53.4</c:v>
                </c:pt>
                <c:pt idx="13">
                  <c:v>56.1</c:v>
                </c:pt>
                <c:pt idx="14">
                  <c:v>60.3</c:v>
                </c:pt>
                <c:pt idx="15">
                  <c:v>54.1</c:v>
                </c:pt>
                <c:pt idx="16">
                  <c:v>59.3</c:v>
                </c:pt>
                <c:pt idx="17">
                  <c:v>63.3</c:v>
                </c:pt>
                <c:pt idx="18">
                  <c:v>54.5</c:v>
                </c:pt>
                <c:pt idx="19">
                  <c:v>54</c:v>
                </c:pt>
                <c:pt idx="20">
                  <c:v>57.5</c:v>
                </c:pt>
                <c:pt idx="21">
                  <c:v>60.1</c:v>
                </c:pt>
                <c:pt idx="22">
                  <c:v>63.8</c:v>
                </c:pt>
                <c:pt idx="23">
                  <c:v>52.3</c:v>
                </c:pt>
                <c:pt idx="24">
                  <c:v>56.7</c:v>
                </c:pt>
                <c:pt idx="25">
                  <c:v>58.3</c:v>
                </c:pt>
                <c:pt idx="26">
                  <c:v>61.2</c:v>
                </c:pt>
                <c:pt idx="27">
                  <c:v>63.8</c:v>
                </c:pt>
                <c:pt idx="28">
                  <c:v>51.4</c:v>
                </c:pt>
                <c:pt idx="29">
                  <c:v>55</c:v>
                </c:pt>
                <c:pt idx="30">
                  <c:v>55.8</c:v>
                </c:pt>
                <c:pt idx="31">
                  <c:v>61.8</c:v>
                </c:pt>
                <c:pt idx="32">
                  <c:v>62.6</c:v>
                </c:pt>
                <c:pt idx="33">
                  <c:v>54.3</c:v>
                </c:pt>
                <c:pt idx="34">
                  <c:v>55.5</c:v>
                </c:pt>
                <c:pt idx="35">
                  <c:v>56</c:v>
                </c:pt>
                <c:pt idx="36">
                  <c:v>58.9</c:v>
                </c:pt>
                <c:pt idx="37">
                  <c:v>63.1</c:v>
                </c:pt>
                <c:pt idx="38">
                  <c:v>56.4</c:v>
                </c:pt>
                <c:pt idx="39">
                  <c:v>57.1</c:v>
                </c:pt>
                <c:pt idx="40">
                  <c:v>56.2</c:v>
                </c:pt>
                <c:pt idx="41">
                  <c:v>61.4</c:v>
                </c:pt>
                <c:pt idx="42">
                  <c:v>63</c:v>
                </c:pt>
                <c:pt idx="43">
                  <c:v>59.7</c:v>
                </c:pt>
                <c:pt idx="44">
                  <c:v>55.5</c:v>
                </c:pt>
                <c:pt idx="45">
                  <c:v>55</c:v>
                </c:pt>
                <c:pt idx="46">
                  <c:v>60.5</c:v>
                </c:pt>
                <c:pt idx="47">
                  <c:v>61.4</c:v>
                </c:pt>
                <c:pt idx="48">
                  <c:v>54.7</c:v>
                </c:pt>
                <c:pt idx="49">
                  <c:v>57</c:v>
                </c:pt>
                <c:pt idx="50">
                  <c:v>60.1</c:v>
                </c:pt>
                <c:pt idx="51">
                  <c:v>59.8</c:v>
                </c:pt>
                <c:pt idx="52">
                  <c:v>62.7</c:v>
                </c:pt>
                <c:pt idx="53">
                  <c:v>55.2</c:v>
                </c:pt>
                <c:pt idx="54">
                  <c:v>56.9</c:v>
                </c:pt>
                <c:pt idx="55">
                  <c:v>58.4</c:v>
                </c:pt>
                <c:pt idx="56">
                  <c:v>61.1</c:v>
                </c:pt>
                <c:pt idx="57">
                  <c:v>62.7</c:v>
                </c:pt>
                <c:pt idx="58">
                  <c:v>52.7</c:v>
                </c:pt>
                <c:pt idx="59">
                  <c:v>54.6</c:v>
                </c:pt>
                <c:pt idx="60">
                  <c:v>56.4</c:v>
                </c:pt>
                <c:pt idx="61">
                  <c:v>60.6</c:v>
                </c:pt>
                <c:pt idx="62">
                  <c:v>62.3</c:v>
                </c:pt>
                <c:pt idx="63">
                  <c:v>58.3</c:v>
                </c:pt>
                <c:pt idx="64">
                  <c:v>57.5</c:v>
                </c:pt>
                <c:pt idx="65">
                  <c:v>55.9</c:v>
                </c:pt>
                <c:pt idx="66">
                  <c:v>60.2</c:v>
                </c:pt>
                <c:pt idx="67">
                  <c:v>61.8</c:v>
                </c:pt>
                <c:pt idx="68">
                  <c:v>56.1</c:v>
                </c:pt>
                <c:pt idx="69">
                  <c:v>58.6</c:v>
                </c:pt>
                <c:pt idx="70">
                  <c:v>57.2</c:v>
                </c:pt>
                <c:pt idx="71">
                  <c:v>60.5</c:v>
                </c:pt>
                <c:pt idx="72">
                  <c:v>63</c:v>
                </c:pt>
                <c:pt idx="73">
                  <c:v>52.7</c:v>
                </c:pt>
                <c:pt idx="74">
                  <c:v>57</c:v>
                </c:pt>
                <c:pt idx="75">
                  <c:v>54.6</c:v>
                </c:pt>
                <c:pt idx="76">
                  <c:v>59.5</c:v>
                </c:pt>
                <c:pt idx="77">
                  <c:v>62.4</c:v>
                </c:pt>
                <c:pt idx="78">
                  <c:v>52.2</c:v>
                </c:pt>
                <c:pt idx="79">
                  <c:v>53.7</c:v>
                </c:pt>
                <c:pt idx="80">
                  <c:v>53.6</c:v>
                </c:pt>
                <c:pt idx="81">
                  <c:v>59.1</c:v>
                </c:pt>
                <c:pt idx="82">
                  <c:v>62</c:v>
                </c:pt>
                <c:pt idx="83">
                  <c:v>51.7</c:v>
                </c:pt>
                <c:pt idx="84">
                  <c:v>55.5</c:v>
                </c:pt>
                <c:pt idx="85">
                  <c:v>55.6</c:v>
                </c:pt>
                <c:pt idx="86">
                  <c:v>60.2</c:v>
                </c:pt>
                <c:pt idx="87">
                  <c:v>62.8</c:v>
                </c:pt>
                <c:pt idx="88">
                  <c:v>54</c:v>
                </c:pt>
                <c:pt idx="89">
                  <c:v>55.3</c:v>
                </c:pt>
                <c:pt idx="90">
                  <c:v>56.4</c:v>
                </c:pt>
                <c:pt idx="91">
                  <c:v>60.1</c:v>
                </c:pt>
                <c:pt idx="92">
                  <c:v>63.2</c:v>
                </c:pt>
                <c:pt idx="93">
                  <c:v>53.5</c:v>
                </c:pt>
                <c:pt idx="94">
                  <c:v>54.2</c:v>
                </c:pt>
                <c:pt idx="95">
                  <c:v>57</c:v>
                </c:pt>
                <c:pt idx="96">
                  <c:v>60.4</c:v>
                </c:pt>
                <c:pt idx="97">
                  <c:v>62.7</c:v>
                </c:pt>
                <c:pt idx="98">
                  <c:v>56.4</c:v>
                </c:pt>
                <c:pt idx="99">
                  <c:v>56.1</c:v>
                </c:pt>
                <c:pt idx="100">
                  <c:v>57.3</c:v>
                </c:pt>
                <c:pt idx="101">
                  <c:v>60.5</c:v>
                </c:pt>
                <c:pt idx="102">
                  <c:v>62.9</c:v>
                </c:pt>
                <c:pt idx="103">
                  <c:v>50.4</c:v>
                </c:pt>
                <c:pt idx="104">
                  <c:v>57.4</c:v>
                </c:pt>
                <c:pt idx="105">
                  <c:v>57.1</c:v>
                </c:pt>
                <c:pt idx="106">
                  <c:v>59.1</c:v>
                </c:pt>
                <c:pt idx="107">
                  <c:v>63.1</c:v>
                </c:pt>
                <c:pt idx="108">
                  <c:v>50.8</c:v>
                </c:pt>
                <c:pt idx="109">
                  <c:v>55.3</c:v>
                </c:pt>
                <c:pt idx="110">
                  <c:v>57.5</c:v>
                </c:pt>
                <c:pt idx="111">
                  <c:v>59.9</c:v>
                </c:pt>
                <c:pt idx="112">
                  <c:v>64</c:v>
                </c:pt>
                <c:pt idx="113">
                  <c:v>55</c:v>
                </c:pt>
                <c:pt idx="114">
                  <c:v>63.4</c:v>
                </c:pt>
                <c:pt idx="115">
                  <c:v>58.8</c:v>
                </c:pt>
                <c:pt idx="116">
                  <c:v>61.2</c:v>
                </c:pt>
                <c:pt idx="117">
                  <c:v>64.2</c:v>
                </c:pt>
                <c:pt idx="118">
                  <c:v>54.4</c:v>
                </c:pt>
                <c:pt idx="119">
                  <c:v>57.9</c:v>
                </c:pt>
                <c:pt idx="120">
                  <c:v>61.2</c:v>
                </c:pt>
                <c:pt idx="121">
                  <c:v>62.2</c:v>
                </c:pt>
                <c:pt idx="122">
                  <c:v>64.099999999999994</c:v>
                </c:pt>
                <c:pt idx="123">
                  <c:v>56.7</c:v>
                </c:pt>
                <c:pt idx="124">
                  <c:v>60.1</c:v>
                </c:pt>
                <c:pt idx="125">
                  <c:v>59.7</c:v>
                </c:pt>
                <c:pt idx="126">
                  <c:v>60.4</c:v>
                </c:pt>
                <c:pt idx="127">
                  <c:v>63.9</c:v>
                </c:pt>
                <c:pt idx="128">
                  <c:v>54.2</c:v>
                </c:pt>
                <c:pt idx="129">
                  <c:v>57.5</c:v>
                </c:pt>
                <c:pt idx="130">
                  <c:v>55.8</c:v>
                </c:pt>
                <c:pt idx="131">
                  <c:v>58.6</c:v>
                </c:pt>
                <c:pt idx="132">
                  <c:v>63.7</c:v>
                </c:pt>
                <c:pt idx="133">
                  <c:v>54</c:v>
                </c:pt>
                <c:pt idx="134">
                  <c:v>57.6</c:v>
                </c:pt>
                <c:pt idx="135">
                  <c:v>55.8</c:v>
                </c:pt>
                <c:pt idx="136">
                  <c:v>57.7</c:v>
                </c:pt>
                <c:pt idx="137">
                  <c:v>62</c:v>
                </c:pt>
                <c:pt idx="138">
                  <c:v>54.4</c:v>
                </c:pt>
                <c:pt idx="139">
                  <c:v>55.7</c:v>
                </c:pt>
                <c:pt idx="140">
                  <c:v>53.1</c:v>
                </c:pt>
                <c:pt idx="141">
                  <c:v>57.9</c:v>
                </c:pt>
                <c:pt idx="142">
                  <c:v>62.6</c:v>
                </c:pt>
                <c:pt idx="143">
                  <c:v>51.7</c:v>
                </c:pt>
                <c:pt idx="144">
                  <c:v>52.9</c:v>
                </c:pt>
                <c:pt idx="145">
                  <c:v>55.9</c:v>
                </c:pt>
                <c:pt idx="146">
                  <c:v>60.3</c:v>
                </c:pt>
                <c:pt idx="147">
                  <c:v>63.1</c:v>
                </c:pt>
                <c:pt idx="148">
                  <c:v>52.3</c:v>
                </c:pt>
                <c:pt idx="149">
                  <c:v>54.6</c:v>
                </c:pt>
                <c:pt idx="150">
                  <c:v>57.4</c:v>
                </c:pt>
                <c:pt idx="151">
                  <c:v>57.3</c:v>
                </c:pt>
                <c:pt idx="152">
                  <c:v>62.9</c:v>
                </c:pt>
                <c:pt idx="153">
                  <c:v>53.6</c:v>
                </c:pt>
                <c:pt idx="154">
                  <c:v>55</c:v>
                </c:pt>
                <c:pt idx="155">
                  <c:v>57.1</c:v>
                </c:pt>
                <c:pt idx="156">
                  <c:v>57.3</c:v>
                </c:pt>
                <c:pt idx="157">
                  <c:v>62.3</c:v>
                </c:pt>
                <c:pt idx="158">
                  <c:v>54.8</c:v>
                </c:pt>
                <c:pt idx="159">
                  <c:v>56.8</c:v>
                </c:pt>
                <c:pt idx="160">
                  <c:v>62.1</c:v>
                </c:pt>
                <c:pt idx="161">
                  <c:v>61.1</c:v>
                </c:pt>
                <c:pt idx="162">
                  <c:v>65.400000000000006</c:v>
                </c:pt>
                <c:pt idx="163">
                  <c:v>55.6</c:v>
                </c:pt>
                <c:pt idx="164">
                  <c:v>60.6</c:v>
                </c:pt>
                <c:pt idx="165">
                  <c:v>58</c:v>
                </c:pt>
                <c:pt idx="166">
                  <c:v>58.5</c:v>
                </c:pt>
                <c:pt idx="167">
                  <c:v>59.7</c:v>
                </c:pt>
                <c:pt idx="168">
                  <c:v>53.1</c:v>
                </c:pt>
                <c:pt idx="169">
                  <c:v>62.6</c:v>
                </c:pt>
                <c:pt idx="170">
                  <c:v>54.4</c:v>
                </c:pt>
                <c:pt idx="171">
                  <c:v>57.7</c:v>
                </c:pt>
                <c:pt idx="172">
                  <c:v>63.4</c:v>
                </c:pt>
                <c:pt idx="173">
                  <c:v>51</c:v>
                </c:pt>
                <c:pt idx="174">
                  <c:v>54.3</c:v>
                </c:pt>
                <c:pt idx="175">
                  <c:v>56.9</c:v>
                </c:pt>
                <c:pt idx="176">
                  <c:v>59.4</c:v>
                </c:pt>
                <c:pt idx="177">
                  <c:v>64.3</c:v>
                </c:pt>
                <c:pt idx="178">
                  <c:v>52.3</c:v>
                </c:pt>
                <c:pt idx="179">
                  <c:v>54</c:v>
                </c:pt>
                <c:pt idx="180">
                  <c:v>58.2</c:v>
                </c:pt>
                <c:pt idx="181">
                  <c:v>59.2</c:v>
                </c:pt>
                <c:pt idx="182">
                  <c:v>62.3</c:v>
                </c:pt>
                <c:pt idx="183">
                  <c:v>54.7</c:v>
                </c:pt>
                <c:pt idx="184">
                  <c:v>57.1</c:v>
                </c:pt>
                <c:pt idx="185">
                  <c:v>59.7</c:v>
                </c:pt>
                <c:pt idx="186">
                  <c:v>62.1</c:v>
                </c:pt>
                <c:pt idx="187">
                  <c:v>62.9</c:v>
                </c:pt>
                <c:pt idx="188">
                  <c:v>56.4</c:v>
                </c:pt>
                <c:pt idx="189">
                  <c:v>58</c:v>
                </c:pt>
                <c:pt idx="190">
                  <c:v>59.2</c:v>
                </c:pt>
                <c:pt idx="191">
                  <c:v>60</c:v>
                </c:pt>
                <c:pt idx="192">
                  <c:v>61.1</c:v>
                </c:pt>
                <c:pt idx="193">
                  <c:v>54.3</c:v>
                </c:pt>
                <c:pt idx="194">
                  <c:v>57.9</c:v>
                </c:pt>
                <c:pt idx="195">
                  <c:v>62.8</c:v>
                </c:pt>
                <c:pt idx="196">
                  <c:v>63.8</c:v>
                </c:pt>
                <c:pt idx="197">
                  <c:v>68.5</c:v>
                </c:pt>
                <c:pt idx="198">
                  <c:v>56.2</c:v>
                </c:pt>
                <c:pt idx="199">
                  <c:v>59.9</c:v>
                </c:pt>
                <c:pt idx="200">
                  <c:v>60.5</c:v>
                </c:pt>
                <c:pt idx="201">
                  <c:v>60.2</c:v>
                </c:pt>
                <c:pt idx="202">
                  <c:v>63.1</c:v>
                </c:pt>
                <c:pt idx="203">
                  <c:v>56.7</c:v>
                </c:pt>
                <c:pt idx="204">
                  <c:v>60.8</c:v>
                </c:pt>
                <c:pt idx="205">
                  <c:v>62</c:v>
                </c:pt>
                <c:pt idx="206">
                  <c:v>62.5</c:v>
                </c:pt>
                <c:pt idx="207">
                  <c:v>65.5</c:v>
                </c:pt>
                <c:pt idx="208">
                  <c:v>55.2</c:v>
                </c:pt>
                <c:pt idx="209">
                  <c:v>58.1</c:v>
                </c:pt>
              </c:numCache>
            </c:numRef>
          </c:yVal>
          <c:smooth val="0"/>
        </c:ser>
        <c:ser>
          <c:idx val="1"/>
          <c:order val="1"/>
          <c:tx>
            <c:v>After Noise Wall</c:v>
          </c:tx>
          <c:spPr>
            <a:ln w="28575">
              <a:noFill/>
            </a:ln>
          </c:spPr>
          <c:xVal>
            <c:numRef>
              <c:f>'Wind RH and Leq'!$C$132:$C$211</c:f>
              <c:numCache>
                <c:formatCode>General</c:formatCode>
                <c:ptCount val="80"/>
                <c:pt idx="0">
                  <c:v>0.2</c:v>
                </c:pt>
                <c:pt idx="1">
                  <c:v>0</c:v>
                </c:pt>
                <c:pt idx="2">
                  <c:v>0.7</c:v>
                </c:pt>
                <c:pt idx="3">
                  <c:v>1.3</c:v>
                </c:pt>
                <c:pt idx="4">
                  <c:v>0</c:v>
                </c:pt>
                <c:pt idx="5">
                  <c:v>1.3</c:v>
                </c:pt>
                <c:pt idx="6">
                  <c:v>0.7</c:v>
                </c:pt>
                <c:pt idx="7">
                  <c:v>0.9</c:v>
                </c:pt>
                <c:pt idx="8">
                  <c:v>2.6</c:v>
                </c:pt>
                <c:pt idx="9">
                  <c:v>0.2</c:v>
                </c:pt>
                <c:pt idx="10">
                  <c:v>1</c:v>
                </c:pt>
                <c:pt idx="11">
                  <c:v>0.3</c:v>
                </c:pt>
                <c:pt idx="12">
                  <c:v>0.5</c:v>
                </c:pt>
                <c:pt idx="13">
                  <c:v>1.8</c:v>
                </c:pt>
                <c:pt idx="14">
                  <c:v>0</c:v>
                </c:pt>
                <c:pt idx="15">
                  <c:v>0.1</c:v>
                </c:pt>
                <c:pt idx="16">
                  <c:v>0.2</c:v>
                </c:pt>
                <c:pt idx="17">
                  <c:v>0.1</c:v>
                </c:pt>
                <c:pt idx="18">
                  <c:v>2.2000000000000002</c:v>
                </c:pt>
                <c:pt idx="19">
                  <c:v>0</c:v>
                </c:pt>
                <c:pt idx="20">
                  <c:v>0.4</c:v>
                </c:pt>
                <c:pt idx="21">
                  <c:v>0.4</c:v>
                </c:pt>
                <c:pt idx="22">
                  <c:v>0.5</c:v>
                </c:pt>
                <c:pt idx="23">
                  <c:v>0.8</c:v>
                </c:pt>
                <c:pt idx="24">
                  <c:v>0.3</c:v>
                </c:pt>
                <c:pt idx="25">
                  <c:v>1</c:v>
                </c:pt>
                <c:pt idx="26">
                  <c:v>0.4</c:v>
                </c:pt>
                <c:pt idx="27">
                  <c:v>0.3</c:v>
                </c:pt>
                <c:pt idx="28">
                  <c:v>1</c:v>
                </c:pt>
                <c:pt idx="29">
                  <c:v>0.1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0.5</c:v>
                </c:pt>
                <c:pt idx="34">
                  <c:v>0</c:v>
                </c:pt>
                <c:pt idx="35">
                  <c:v>0</c:v>
                </c:pt>
                <c:pt idx="36">
                  <c:v>0.9</c:v>
                </c:pt>
                <c:pt idx="37">
                  <c:v>2.2000000000000002</c:v>
                </c:pt>
                <c:pt idx="38">
                  <c:v>0</c:v>
                </c:pt>
                <c:pt idx="39">
                  <c:v>0.3</c:v>
                </c:pt>
                <c:pt idx="40">
                  <c:v>1</c:v>
                </c:pt>
                <c:pt idx="41">
                  <c:v>0.2</c:v>
                </c:pt>
                <c:pt idx="42">
                  <c:v>1.4</c:v>
                </c:pt>
                <c:pt idx="43">
                  <c:v>1.8</c:v>
                </c:pt>
                <c:pt idx="44">
                  <c:v>0.2</c:v>
                </c:pt>
                <c:pt idx="45">
                  <c:v>0.3</c:v>
                </c:pt>
                <c:pt idx="46">
                  <c:v>1.4</c:v>
                </c:pt>
                <c:pt idx="47">
                  <c:v>0</c:v>
                </c:pt>
                <c:pt idx="48">
                  <c:v>0.1</c:v>
                </c:pt>
                <c:pt idx="49">
                  <c:v>0</c:v>
                </c:pt>
                <c:pt idx="50">
                  <c:v>2</c:v>
                </c:pt>
                <c:pt idx="51">
                  <c:v>2.4</c:v>
                </c:pt>
                <c:pt idx="52">
                  <c:v>1.7</c:v>
                </c:pt>
                <c:pt idx="53">
                  <c:v>1.7</c:v>
                </c:pt>
                <c:pt idx="54">
                  <c:v>0.3</c:v>
                </c:pt>
                <c:pt idx="55">
                  <c:v>2.2000000000000002</c:v>
                </c:pt>
                <c:pt idx="56">
                  <c:v>2.2999999999999998</c:v>
                </c:pt>
                <c:pt idx="57">
                  <c:v>1.7</c:v>
                </c:pt>
                <c:pt idx="58">
                  <c:v>1.6</c:v>
                </c:pt>
                <c:pt idx="59">
                  <c:v>0.4</c:v>
                </c:pt>
                <c:pt idx="60">
                  <c:v>1.2</c:v>
                </c:pt>
                <c:pt idx="61">
                  <c:v>0.9</c:v>
                </c:pt>
                <c:pt idx="62">
                  <c:v>0.7</c:v>
                </c:pt>
                <c:pt idx="63">
                  <c:v>0.6</c:v>
                </c:pt>
                <c:pt idx="64">
                  <c:v>0.1</c:v>
                </c:pt>
                <c:pt idx="65">
                  <c:v>1.7</c:v>
                </c:pt>
                <c:pt idx="66">
                  <c:v>2.2999999999999998</c:v>
                </c:pt>
                <c:pt idx="67">
                  <c:v>1.5</c:v>
                </c:pt>
                <c:pt idx="68">
                  <c:v>2.2000000000000002</c:v>
                </c:pt>
                <c:pt idx="69">
                  <c:v>1.2</c:v>
                </c:pt>
                <c:pt idx="70">
                  <c:v>1.3</c:v>
                </c:pt>
                <c:pt idx="71">
                  <c:v>2.1</c:v>
                </c:pt>
                <c:pt idx="72">
                  <c:v>1</c:v>
                </c:pt>
                <c:pt idx="73">
                  <c:v>0.8</c:v>
                </c:pt>
                <c:pt idx="74">
                  <c:v>0.8</c:v>
                </c:pt>
                <c:pt idx="75">
                  <c:v>1.2</c:v>
                </c:pt>
                <c:pt idx="76">
                  <c:v>2.4</c:v>
                </c:pt>
                <c:pt idx="77">
                  <c:v>2.2999999999999998</c:v>
                </c:pt>
                <c:pt idx="78">
                  <c:v>2.2999999999999998</c:v>
                </c:pt>
                <c:pt idx="79">
                  <c:v>0.6</c:v>
                </c:pt>
              </c:numCache>
            </c:numRef>
          </c:xVal>
          <c:yVal>
            <c:numRef>
              <c:f>'Wind RH and Leq'!$G$132:$G$211</c:f>
              <c:numCache>
                <c:formatCode>General</c:formatCode>
                <c:ptCount val="80"/>
                <c:pt idx="0">
                  <c:v>55.8</c:v>
                </c:pt>
                <c:pt idx="1">
                  <c:v>58.6</c:v>
                </c:pt>
                <c:pt idx="2">
                  <c:v>63.7</c:v>
                </c:pt>
                <c:pt idx="3">
                  <c:v>54</c:v>
                </c:pt>
                <c:pt idx="4">
                  <c:v>57.6</c:v>
                </c:pt>
                <c:pt idx="5">
                  <c:v>55.8</c:v>
                </c:pt>
                <c:pt idx="6">
                  <c:v>57.7</c:v>
                </c:pt>
                <c:pt idx="7">
                  <c:v>62</c:v>
                </c:pt>
                <c:pt idx="8">
                  <c:v>54.4</c:v>
                </c:pt>
                <c:pt idx="9">
                  <c:v>55.7</c:v>
                </c:pt>
                <c:pt idx="10">
                  <c:v>53.1</c:v>
                </c:pt>
                <c:pt idx="11">
                  <c:v>57.9</c:v>
                </c:pt>
                <c:pt idx="12">
                  <c:v>62.6</c:v>
                </c:pt>
                <c:pt idx="13">
                  <c:v>51.7</c:v>
                </c:pt>
                <c:pt idx="14">
                  <c:v>52.9</c:v>
                </c:pt>
                <c:pt idx="15">
                  <c:v>55.9</c:v>
                </c:pt>
                <c:pt idx="16">
                  <c:v>60.3</c:v>
                </c:pt>
                <c:pt idx="17">
                  <c:v>63.1</c:v>
                </c:pt>
                <c:pt idx="18">
                  <c:v>52.3</c:v>
                </c:pt>
                <c:pt idx="19">
                  <c:v>54.6</c:v>
                </c:pt>
                <c:pt idx="20">
                  <c:v>57.4</c:v>
                </c:pt>
                <c:pt idx="21">
                  <c:v>57.3</c:v>
                </c:pt>
                <c:pt idx="22">
                  <c:v>62.9</c:v>
                </c:pt>
                <c:pt idx="23">
                  <c:v>53.6</c:v>
                </c:pt>
                <c:pt idx="24">
                  <c:v>55</c:v>
                </c:pt>
                <c:pt idx="25">
                  <c:v>57.1</c:v>
                </c:pt>
                <c:pt idx="26">
                  <c:v>57.3</c:v>
                </c:pt>
                <c:pt idx="27">
                  <c:v>62.3</c:v>
                </c:pt>
                <c:pt idx="28">
                  <c:v>54.8</c:v>
                </c:pt>
                <c:pt idx="29">
                  <c:v>56.8</c:v>
                </c:pt>
                <c:pt idx="30">
                  <c:v>62.1</c:v>
                </c:pt>
                <c:pt idx="31">
                  <c:v>61.1</c:v>
                </c:pt>
                <c:pt idx="32">
                  <c:v>65.400000000000006</c:v>
                </c:pt>
                <c:pt idx="33">
                  <c:v>55.6</c:v>
                </c:pt>
                <c:pt idx="34">
                  <c:v>60.6</c:v>
                </c:pt>
                <c:pt idx="35">
                  <c:v>58</c:v>
                </c:pt>
                <c:pt idx="36">
                  <c:v>58.5</c:v>
                </c:pt>
                <c:pt idx="37">
                  <c:v>59.7</c:v>
                </c:pt>
                <c:pt idx="38">
                  <c:v>53.1</c:v>
                </c:pt>
                <c:pt idx="39">
                  <c:v>62.6</c:v>
                </c:pt>
                <c:pt idx="40">
                  <c:v>54.4</c:v>
                </c:pt>
                <c:pt idx="41">
                  <c:v>57.7</c:v>
                </c:pt>
                <c:pt idx="42">
                  <c:v>63.4</c:v>
                </c:pt>
                <c:pt idx="43">
                  <c:v>51</c:v>
                </c:pt>
                <c:pt idx="44">
                  <c:v>54.3</c:v>
                </c:pt>
                <c:pt idx="45">
                  <c:v>56.9</c:v>
                </c:pt>
                <c:pt idx="46">
                  <c:v>59.4</c:v>
                </c:pt>
                <c:pt idx="47">
                  <c:v>64.3</c:v>
                </c:pt>
                <c:pt idx="48">
                  <c:v>52.3</c:v>
                </c:pt>
                <c:pt idx="49">
                  <c:v>54</c:v>
                </c:pt>
                <c:pt idx="50">
                  <c:v>58.2</c:v>
                </c:pt>
                <c:pt idx="51">
                  <c:v>59.2</c:v>
                </c:pt>
                <c:pt idx="52">
                  <c:v>62.3</c:v>
                </c:pt>
                <c:pt idx="53">
                  <c:v>54.7</c:v>
                </c:pt>
                <c:pt idx="54">
                  <c:v>57.1</c:v>
                </c:pt>
                <c:pt idx="55">
                  <c:v>59.7</c:v>
                </c:pt>
                <c:pt idx="56">
                  <c:v>62.1</c:v>
                </c:pt>
                <c:pt idx="57">
                  <c:v>62.9</c:v>
                </c:pt>
                <c:pt idx="58">
                  <c:v>56.4</c:v>
                </c:pt>
                <c:pt idx="59">
                  <c:v>58</c:v>
                </c:pt>
                <c:pt idx="60">
                  <c:v>59.2</c:v>
                </c:pt>
                <c:pt idx="61">
                  <c:v>60</c:v>
                </c:pt>
                <c:pt idx="62">
                  <c:v>61.1</c:v>
                </c:pt>
                <c:pt idx="63">
                  <c:v>54.3</c:v>
                </c:pt>
                <c:pt idx="64">
                  <c:v>57.9</c:v>
                </c:pt>
                <c:pt idx="65">
                  <c:v>62.8</c:v>
                </c:pt>
                <c:pt idx="66">
                  <c:v>63.8</c:v>
                </c:pt>
                <c:pt idx="67">
                  <c:v>68.5</c:v>
                </c:pt>
                <c:pt idx="68">
                  <c:v>56.2</c:v>
                </c:pt>
                <c:pt idx="69">
                  <c:v>59.9</c:v>
                </c:pt>
                <c:pt idx="70">
                  <c:v>60.5</c:v>
                </c:pt>
                <c:pt idx="71">
                  <c:v>60.2</c:v>
                </c:pt>
                <c:pt idx="72">
                  <c:v>63.1</c:v>
                </c:pt>
                <c:pt idx="73">
                  <c:v>56.7</c:v>
                </c:pt>
                <c:pt idx="74">
                  <c:v>60.8</c:v>
                </c:pt>
                <c:pt idx="75">
                  <c:v>62</c:v>
                </c:pt>
                <c:pt idx="76">
                  <c:v>62.5</c:v>
                </c:pt>
                <c:pt idx="77">
                  <c:v>65.5</c:v>
                </c:pt>
                <c:pt idx="78">
                  <c:v>55.2</c:v>
                </c:pt>
                <c:pt idx="79">
                  <c:v>58.1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5910656"/>
        <c:axId val="535921024"/>
      </c:scatterChart>
      <c:valAx>
        <c:axId val="5359106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Average Wind Speed (mph)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35921024"/>
        <c:crosses val="autoZero"/>
        <c:crossBetween val="midCat"/>
      </c:valAx>
      <c:valAx>
        <c:axId val="535921024"/>
        <c:scaling>
          <c:orientation val="minMax"/>
          <c:min val="4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Sound Level (Leq)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35910656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496152946256592E-2"/>
          <c:y val="5.94393722657676E-2"/>
          <c:w val="0.94900769410748687"/>
          <c:h val="0.88112125546846476"/>
        </c:manualLayout>
      </c:layout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35904640"/>
        <c:axId val="535906176"/>
      </c:barChart>
      <c:catAx>
        <c:axId val="535904640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one"/>
        <c:crossAx val="535906176"/>
        <c:crosses val="autoZero"/>
        <c:auto val="1"/>
        <c:lblAlgn val="ctr"/>
        <c:lblOffset val="100"/>
        <c:noMultiLvlLbl val="0"/>
      </c:catAx>
      <c:valAx>
        <c:axId val="53590617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5359046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DBBBC-71D4-4BC3-A778-19791CFC106C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DA910-7AE9-4151-AD33-CB12C9596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88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FD61-5AE2-4E5F-BE81-8BD6FB7834F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7A73-741E-4B3D-BD00-91BCF88A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77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FD61-5AE2-4E5F-BE81-8BD6FB7834F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7A73-741E-4B3D-BD00-91BCF88A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78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FD61-5AE2-4E5F-BE81-8BD6FB7834F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7A73-741E-4B3D-BD00-91BCF88A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89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FD61-5AE2-4E5F-BE81-8BD6FB7834F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7A73-741E-4B3D-BD00-91BCF88A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63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6B83-EF09-4345-8776-BC2A1605E132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5E0-01F9-4546-BFEE-37908ED3C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9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6B83-EF09-4345-8776-BC2A1605E132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5E0-01F9-4546-BFEE-37908ED3C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03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6B83-EF09-4345-8776-BC2A1605E132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5E0-01F9-4546-BFEE-37908ED3C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70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6B83-EF09-4345-8776-BC2A1605E132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5E0-01F9-4546-BFEE-37908ED3C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6B83-EF09-4345-8776-BC2A1605E132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5E0-01F9-4546-BFEE-37908ED3C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39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6B83-EF09-4345-8776-BC2A1605E132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5E0-01F9-4546-BFEE-37908ED3C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70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6B83-EF09-4345-8776-BC2A1605E132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5E0-01F9-4546-BFEE-37908ED3C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03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FD61-5AE2-4E5F-BE81-8BD6FB7834F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7A73-741E-4B3D-BD00-91BCF88A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22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6B83-EF09-4345-8776-BC2A1605E132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5E0-01F9-4546-BFEE-37908ED3C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82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6B83-EF09-4345-8776-BC2A1605E132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5E0-01F9-4546-BFEE-37908ED3C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0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6B83-EF09-4345-8776-BC2A1605E132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5E0-01F9-4546-BFEE-37908ED3C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44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6B83-EF09-4345-8776-BC2A1605E132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5E0-01F9-4546-BFEE-37908ED3C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73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6B83-EF09-4345-8776-BC2A1605E132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5E0-01F9-4546-BFEE-37908ED3C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70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2E00-35B9-4F4A-88CC-F45CC3AFD698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115FE-AFDD-4846-B96B-7C3EEADF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31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2E00-35B9-4F4A-88CC-F45CC3AFD698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115FE-AFDD-4846-B96B-7C3EEADF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76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2E00-35B9-4F4A-88CC-F45CC3AFD698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115FE-AFDD-4846-B96B-7C3EEADF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34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2E00-35B9-4F4A-88CC-F45CC3AFD698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115FE-AFDD-4846-B96B-7C3EEADF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18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2E00-35B9-4F4A-88CC-F45CC3AFD698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115FE-AFDD-4846-B96B-7C3EEADF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36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FD61-5AE2-4E5F-BE81-8BD6FB7834F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7A73-741E-4B3D-BD00-91BCF88A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9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2E00-35B9-4F4A-88CC-F45CC3AFD698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115FE-AFDD-4846-B96B-7C3EEADF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23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2E00-35B9-4F4A-88CC-F45CC3AFD698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115FE-AFDD-4846-B96B-7C3EEADF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57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2E00-35B9-4F4A-88CC-F45CC3AFD698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115FE-AFDD-4846-B96B-7C3EEADF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881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2E00-35B9-4F4A-88CC-F45CC3AFD698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115FE-AFDD-4846-B96B-7C3EEADF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273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2E00-35B9-4F4A-88CC-F45CC3AFD698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115FE-AFDD-4846-B96B-7C3EEADF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44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2E00-35B9-4F4A-88CC-F45CC3AFD698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115FE-AFDD-4846-B96B-7C3EEADF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11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FD61-5AE2-4E5F-BE81-8BD6FB7834F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7A73-741E-4B3D-BD00-91BCF88A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85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FD61-5AE2-4E5F-BE81-8BD6FB7834F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7A73-741E-4B3D-BD00-91BCF88A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06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FD61-5AE2-4E5F-BE81-8BD6FB7834F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7A73-741E-4B3D-BD00-91BCF88A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8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FD61-5AE2-4E5F-BE81-8BD6FB7834F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7A73-741E-4B3D-BD00-91BCF88A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23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FD61-5AE2-4E5F-BE81-8BD6FB7834F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7A73-741E-4B3D-BD00-91BCF88A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76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FD61-5AE2-4E5F-BE81-8BD6FB7834F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7A73-741E-4B3D-BD00-91BCF88A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64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FD61-5AE2-4E5F-BE81-8BD6FB7834F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A7A73-741E-4B3D-BD00-91BCF88A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2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B6B83-EF09-4345-8776-BC2A1605E132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F95E0-01F9-4546-BFEE-37908ED3C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5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92E00-35B9-4F4A-88CC-F45CC3AFD698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115FE-AFDD-4846-B96B-7C3EEADF9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4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24971" y="2909677"/>
            <a:ext cx="8763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Lightweight Noise Barrier </a:t>
            </a:r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and Quieter Pavement Studies </a:t>
            </a:r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on IH-</a:t>
            </a:r>
            <a:r>
              <a:rPr lang="en-US" sz="5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30</a:t>
            </a:r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in </a:t>
            </a:r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Dallas, Texas</a:t>
            </a:r>
            <a:endParaRPr lang="en-US" sz="3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  <a:p>
            <a:pPr algn="ctr"/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en-US" sz="2000" b="1" dirty="0" smtClean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58471" y="4888261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Manuel Trevino</a:t>
            </a:r>
          </a:p>
          <a:p>
            <a:pPr algn="ctr"/>
            <a:r>
              <a:rPr lang="en-US" sz="1600" dirty="0" smtClean="0"/>
              <a:t>July 2016</a:t>
            </a:r>
            <a:endParaRPr lang="en-US" sz="1600" dirty="0"/>
          </a:p>
        </p:txBody>
      </p:sp>
      <p:pic>
        <p:nvPicPr>
          <p:cNvPr id="16" name="Picture 9" descr="C:\Documents and Settings\Toon\Desktop\logo-txdo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5289499"/>
            <a:ext cx="1341120" cy="95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100" y="65385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tr-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786214"/>
            <a:ext cx="702945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84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Quieter Pavements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/>
              <a:t>Original pavement: </a:t>
            </a:r>
          </a:p>
          <a:p>
            <a:pPr lvl="1">
              <a:defRPr/>
            </a:pPr>
            <a:r>
              <a:rPr lang="en-US" dirty="0" smtClean="0"/>
              <a:t>Transversely </a:t>
            </a:r>
            <a:r>
              <a:rPr lang="en-US" dirty="0"/>
              <a:t>tined continuously reinforced concrete pavement (CRCP)</a:t>
            </a:r>
          </a:p>
          <a:p>
            <a:pPr>
              <a:defRPr/>
            </a:pPr>
            <a:r>
              <a:rPr lang="en-US" dirty="0"/>
              <a:t>First overlay (2006)</a:t>
            </a:r>
          </a:p>
          <a:p>
            <a:pPr lvl="1">
              <a:defRPr/>
            </a:pPr>
            <a:r>
              <a:rPr lang="en-US" dirty="0" smtClean="0"/>
              <a:t>1.5-in. </a:t>
            </a:r>
            <a:r>
              <a:rPr lang="en-US" dirty="0"/>
              <a:t>thick</a:t>
            </a:r>
          </a:p>
          <a:p>
            <a:pPr lvl="1">
              <a:defRPr/>
            </a:pPr>
            <a:r>
              <a:rPr lang="en-US" dirty="0"/>
              <a:t>Open-graded asphalt (permeable friction course -PFC) </a:t>
            </a:r>
          </a:p>
          <a:p>
            <a:pPr lvl="1">
              <a:defRPr/>
            </a:pPr>
            <a:r>
              <a:rPr lang="en-US" dirty="0"/>
              <a:t>Easternmost  segment</a:t>
            </a:r>
          </a:p>
          <a:p>
            <a:pPr lvl="1">
              <a:defRPr/>
            </a:pPr>
            <a:r>
              <a:rPr lang="en-US" dirty="0"/>
              <a:t>Constructed: May 2006 </a:t>
            </a:r>
          </a:p>
          <a:p>
            <a:pPr lvl="1">
              <a:defRPr/>
            </a:pPr>
            <a:r>
              <a:rPr lang="en-US" dirty="0" smtClean="0"/>
              <a:t>0.5-mi. </a:t>
            </a:r>
            <a:r>
              <a:rPr lang="en-US" dirty="0"/>
              <a:t>long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21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Quieter Pavements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Second overlay (2010)</a:t>
            </a:r>
          </a:p>
          <a:p>
            <a:pPr lvl="1">
              <a:defRPr/>
            </a:pPr>
            <a:r>
              <a:rPr lang="en-US" dirty="0" smtClean="0"/>
              <a:t>1-in. </a:t>
            </a:r>
            <a:r>
              <a:rPr lang="en-US" dirty="0"/>
              <a:t>thick PFC </a:t>
            </a:r>
          </a:p>
          <a:p>
            <a:pPr lvl="1">
              <a:defRPr/>
            </a:pPr>
            <a:r>
              <a:rPr lang="en-US" dirty="0"/>
              <a:t>Adjacent to 2006 overlay, extending west</a:t>
            </a:r>
          </a:p>
          <a:p>
            <a:pPr lvl="1">
              <a:defRPr/>
            </a:pPr>
            <a:r>
              <a:rPr lang="en-US" dirty="0"/>
              <a:t>Constructed: summer 2010</a:t>
            </a:r>
          </a:p>
          <a:p>
            <a:pPr lvl="1">
              <a:defRPr/>
            </a:pPr>
            <a:r>
              <a:rPr lang="en-US" dirty="0" smtClean="0"/>
              <a:t>3/4-mi </a:t>
            </a:r>
            <a:r>
              <a:rPr lang="en-US" dirty="0"/>
              <a:t>long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8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Tined CRCP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8" name="Picture 2" descr="\\austin.utexas.edu\disk\engr\research\ctr\Teams\Won\Manuel II\Dallas IH-30 Noise\Pictures\April 12-14-2010\DSC_05172010-04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 b="28087"/>
          <a:stretch>
            <a:fillRect/>
          </a:stretch>
        </p:blipFill>
        <p:spPr bwMode="auto">
          <a:xfrm>
            <a:off x="560388" y="1509713"/>
            <a:ext cx="8358187" cy="445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100" y="65385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18109" y="6613334"/>
            <a:ext cx="4297680" cy="2835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24317" y="5976966"/>
            <a:ext cx="17875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Photo: May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15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Open-Graded Pavement (PFC)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5" name="Picture 2" descr="\\austin.utexas.edu\disk\engr\research\ctr\Teams\Won\Manuel II\Dallas IH-30 Noise\Pictures\June 2011\DSC014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9"/>
          <a:stretch>
            <a:fillRect/>
          </a:stretch>
        </p:blipFill>
        <p:spPr bwMode="auto">
          <a:xfrm>
            <a:off x="420688" y="1417638"/>
            <a:ext cx="8358187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100" y="65385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18109" y="6613334"/>
            <a:ext cx="4297680" cy="2835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21617" y="5976966"/>
            <a:ext cx="21438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Photo: October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19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" t="17491" r="12424" b="14651"/>
          <a:stretch>
            <a:fillRect/>
          </a:stretch>
        </p:blipFill>
        <p:spPr>
          <a:xfrm>
            <a:off x="471488" y="1406525"/>
            <a:ext cx="8274050" cy="4821238"/>
          </a:xfrm>
        </p:spPr>
      </p:pic>
      <p:sp>
        <p:nvSpPr>
          <p:cNvPr id="82952" name="Freeform 8"/>
          <p:cNvSpPr>
            <a:spLocks/>
          </p:cNvSpPr>
          <p:nvPr/>
        </p:nvSpPr>
        <p:spPr bwMode="auto">
          <a:xfrm>
            <a:off x="1276350" y="3152775"/>
            <a:ext cx="4305300" cy="1263650"/>
          </a:xfrm>
          <a:custGeom>
            <a:avLst/>
            <a:gdLst>
              <a:gd name="T0" fmla="*/ 2147483647 w 2712"/>
              <a:gd name="T1" fmla="*/ 0 h 796"/>
              <a:gd name="T2" fmla="*/ 2147483647 w 2712"/>
              <a:gd name="T3" fmla="*/ 2147483647 h 796"/>
              <a:gd name="T4" fmla="*/ 2147483647 w 2712"/>
              <a:gd name="T5" fmla="*/ 2147483647 h 796"/>
              <a:gd name="T6" fmla="*/ 2147483647 w 2712"/>
              <a:gd name="T7" fmla="*/ 2147483647 h 796"/>
              <a:gd name="T8" fmla="*/ 2147483647 w 2712"/>
              <a:gd name="T9" fmla="*/ 2147483647 h 796"/>
              <a:gd name="T10" fmla="*/ 2147483647 w 2712"/>
              <a:gd name="T11" fmla="*/ 2147483647 h 796"/>
              <a:gd name="T12" fmla="*/ 2147483647 w 2712"/>
              <a:gd name="T13" fmla="*/ 2147483647 h 796"/>
              <a:gd name="T14" fmla="*/ 2147483647 w 2712"/>
              <a:gd name="T15" fmla="*/ 2147483647 h 796"/>
              <a:gd name="T16" fmla="*/ 2147483647 w 2712"/>
              <a:gd name="T17" fmla="*/ 2147483647 h 796"/>
              <a:gd name="T18" fmla="*/ 2147483647 w 2712"/>
              <a:gd name="T19" fmla="*/ 2147483647 h 796"/>
              <a:gd name="T20" fmla="*/ 2147483647 w 2712"/>
              <a:gd name="T21" fmla="*/ 2147483647 h 796"/>
              <a:gd name="T22" fmla="*/ 2147483647 w 2712"/>
              <a:gd name="T23" fmla="*/ 2147483647 h 796"/>
              <a:gd name="T24" fmla="*/ 2147483647 w 2712"/>
              <a:gd name="T25" fmla="*/ 2147483647 h 796"/>
              <a:gd name="T26" fmla="*/ 2147483647 w 2712"/>
              <a:gd name="T27" fmla="*/ 2147483647 h 796"/>
              <a:gd name="T28" fmla="*/ 0 w 2712"/>
              <a:gd name="T29" fmla="*/ 2147483647 h 79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712" h="796">
                <a:moveTo>
                  <a:pt x="2712" y="0"/>
                </a:moveTo>
                <a:cubicBezTo>
                  <a:pt x="2580" y="68"/>
                  <a:pt x="2449" y="137"/>
                  <a:pt x="2340" y="204"/>
                </a:cubicBezTo>
                <a:cubicBezTo>
                  <a:pt x="2231" y="271"/>
                  <a:pt x="2152" y="341"/>
                  <a:pt x="2058" y="402"/>
                </a:cubicBezTo>
                <a:cubicBezTo>
                  <a:pt x="1964" y="463"/>
                  <a:pt x="1855" y="526"/>
                  <a:pt x="1776" y="570"/>
                </a:cubicBezTo>
                <a:cubicBezTo>
                  <a:pt x="1697" y="614"/>
                  <a:pt x="1647" y="640"/>
                  <a:pt x="1584" y="666"/>
                </a:cubicBezTo>
                <a:cubicBezTo>
                  <a:pt x="1521" y="692"/>
                  <a:pt x="1462" y="709"/>
                  <a:pt x="1398" y="726"/>
                </a:cubicBezTo>
                <a:cubicBezTo>
                  <a:pt x="1334" y="743"/>
                  <a:pt x="1260" y="757"/>
                  <a:pt x="1200" y="768"/>
                </a:cubicBezTo>
                <a:cubicBezTo>
                  <a:pt x="1140" y="779"/>
                  <a:pt x="1095" y="788"/>
                  <a:pt x="1038" y="792"/>
                </a:cubicBezTo>
                <a:cubicBezTo>
                  <a:pt x="981" y="796"/>
                  <a:pt x="915" y="792"/>
                  <a:pt x="858" y="792"/>
                </a:cubicBezTo>
                <a:cubicBezTo>
                  <a:pt x="801" y="792"/>
                  <a:pt x="766" y="796"/>
                  <a:pt x="696" y="792"/>
                </a:cubicBezTo>
                <a:cubicBezTo>
                  <a:pt x="626" y="788"/>
                  <a:pt x="511" y="781"/>
                  <a:pt x="438" y="768"/>
                </a:cubicBezTo>
                <a:cubicBezTo>
                  <a:pt x="365" y="755"/>
                  <a:pt x="301" y="727"/>
                  <a:pt x="258" y="714"/>
                </a:cubicBezTo>
                <a:cubicBezTo>
                  <a:pt x="215" y="701"/>
                  <a:pt x="213" y="701"/>
                  <a:pt x="180" y="690"/>
                </a:cubicBezTo>
                <a:cubicBezTo>
                  <a:pt x="147" y="679"/>
                  <a:pt x="90" y="657"/>
                  <a:pt x="60" y="648"/>
                </a:cubicBezTo>
                <a:cubicBezTo>
                  <a:pt x="30" y="639"/>
                  <a:pt x="15" y="637"/>
                  <a:pt x="0" y="636"/>
                </a:cubicBezTo>
              </a:path>
            </a:pathLst>
          </a:custGeom>
          <a:noFill/>
          <a:ln w="889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1841500" y="5981700"/>
            <a:ext cx="276066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FF66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rgbClr val="FF66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rgbClr val="FF66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rgbClr val="FF66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rgbClr val="FF66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400" dirty="0">
                <a:solidFill>
                  <a:srgbClr val="0070C0"/>
                </a:solidFill>
              </a:rPr>
              <a:t>2010 PFC Overlay</a:t>
            </a:r>
          </a:p>
        </p:txBody>
      </p:sp>
      <p:sp>
        <p:nvSpPr>
          <p:cNvPr id="82953" name="Freeform 9"/>
          <p:cNvSpPr>
            <a:spLocks/>
          </p:cNvSpPr>
          <p:nvPr/>
        </p:nvSpPr>
        <p:spPr bwMode="auto">
          <a:xfrm>
            <a:off x="5581650" y="2619375"/>
            <a:ext cx="3181350" cy="542925"/>
          </a:xfrm>
          <a:custGeom>
            <a:avLst/>
            <a:gdLst>
              <a:gd name="T0" fmla="*/ 2147483647 w 2004"/>
              <a:gd name="T1" fmla="*/ 0 h 342"/>
              <a:gd name="T2" fmla="*/ 2147483647 w 2004"/>
              <a:gd name="T3" fmla="*/ 2147483647 h 342"/>
              <a:gd name="T4" fmla="*/ 2147483647 w 2004"/>
              <a:gd name="T5" fmla="*/ 2147483647 h 342"/>
              <a:gd name="T6" fmla="*/ 2147483647 w 2004"/>
              <a:gd name="T7" fmla="*/ 2147483647 h 342"/>
              <a:gd name="T8" fmla="*/ 2147483647 w 2004"/>
              <a:gd name="T9" fmla="*/ 2147483647 h 342"/>
              <a:gd name="T10" fmla="*/ 2147483647 w 2004"/>
              <a:gd name="T11" fmla="*/ 2147483647 h 342"/>
              <a:gd name="T12" fmla="*/ 2147483647 w 2004"/>
              <a:gd name="T13" fmla="*/ 2147483647 h 342"/>
              <a:gd name="T14" fmla="*/ 2147483647 w 2004"/>
              <a:gd name="T15" fmla="*/ 2147483647 h 342"/>
              <a:gd name="T16" fmla="*/ 2147483647 w 2004"/>
              <a:gd name="T17" fmla="*/ 2147483647 h 342"/>
              <a:gd name="T18" fmla="*/ 2147483647 w 2004"/>
              <a:gd name="T19" fmla="*/ 2147483647 h 342"/>
              <a:gd name="T20" fmla="*/ 0 w 2004"/>
              <a:gd name="T21" fmla="*/ 2147483647 h 3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04" h="342">
                <a:moveTo>
                  <a:pt x="2004" y="0"/>
                </a:moveTo>
                <a:cubicBezTo>
                  <a:pt x="1961" y="5"/>
                  <a:pt x="1799" y="19"/>
                  <a:pt x="1746" y="24"/>
                </a:cubicBezTo>
                <a:cubicBezTo>
                  <a:pt x="1693" y="29"/>
                  <a:pt x="1722" y="25"/>
                  <a:pt x="1686" y="30"/>
                </a:cubicBezTo>
                <a:cubicBezTo>
                  <a:pt x="1650" y="35"/>
                  <a:pt x="1584" y="46"/>
                  <a:pt x="1530" y="54"/>
                </a:cubicBezTo>
                <a:cubicBezTo>
                  <a:pt x="1476" y="62"/>
                  <a:pt x="1448" y="67"/>
                  <a:pt x="1362" y="78"/>
                </a:cubicBezTo>
                <a:cubicBezTo>
                  <a:pt x="1276" y="89"/>
                  <a:pt x="1123" y="106"/>
                  <a:pt x="1014" y="120"/>
                </a:cubicBezTo>
                <a:cubicBezTo>
                  <a:pt x="905" y="134"/>
                  <a:pt x="791" y="150"/>
                  <a:pt x="708" y="162"/>
                </a:cubicBezTo>
                <a:cubicBezTo>
                  <a:pt x="625" y="174"/>
                  <a:pt x="580" y="180"/>
                  <a:pt x="516" y="192"/>
                </a:cubicBezTo>
                <a:cubicBezTo>
                  <a:pt x="452" y="204"/>
                  <a:pt x="395" y="214"/>
                  <a:pt x="324" y="234"/>
                </a:cubicBezTo>
                <a:cubicBezTo>
                  <a:pt x="253" y="254"/>
                  <a:pt x="144" y="294"/>
                  <a:pt x="90" y="312"/>
                </a:cubicBezTo>
                <a:cubicBezTo>
                  <a:pt x="36" y="330"/>
                  <a:pt x="19" y="336"/>
                  <a:pt x="0" y="342"/>
                </a:cubicBezTo>
              </a:path>
            </a:pathLst>
          </a:custGeom>
          <a:noFill/>
          <a:ln w="8890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5880100" y="6005513"/>
            <a:ext cx="276066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FF66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rgbClr val="FF66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rgbClr val="FF66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rgbClr val="FF66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rgbClr val="FF66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400"/>
              <a:t>2006 PFC Overlay</a:t>
            </a:r>
          </a:p>
        </p:txBody>
      </p:sp>
      <p:pic>
        <p:nvPicPr>
          <p:cNvPr id="8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PFC Overlays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506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000"/>
                                        <p:tgtEl>
                                          <p:spTgt spid="8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2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2" grpId="0" animBg="1"/>
      <p:bldP spid="82955" grpId="0" animBg="1"/>
      <p:bldP spid="82953" grpId="0" animBg="1"/>
      <p:bldP spid="829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PFC - Quieter Pavements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87026" cy="452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High air-void content</a:t>
            </a:r>
          </a:p>
          <a:p>
            <a:pPr>
              <a:defRPr/>
            </a:pPr>
            <a:r>
              <a:rPr lang="en-US" dirty="0"/>
              <a:t>Open-graded structure draws water off surface</a:t>
            </a:r>
          </a:p>
          <a:p>
            <a:pPr>
              <a:defRPr/>
            </a:pPr>
            <a:r>
              <a:rPr lang="en-US" dirty="0" smtClean="0"/>
              <a:t>Excellent performance in Texas, for safety as well as noise reduction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4" descr="MVC-007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6460" y="19114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05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OBSI – Single Probe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100" y="65385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18109" y="6613334"/>
            <a:ext cx="4297680" cy="283578"/>
          </a:xfrm>
          <a:prstGeom prst="rect">
            <a:avLst/>
          </a:prstGeom>
        </p:spPr>
      </p:pic>
      <p:pic>
        <p:nvPicPr>
          <p:cNvPr id="10" name="Picture 3" descr="Read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3"/>
          <a:stretch/>
        </p:blipFill>
        <p:spPr>
          <a:xfrm>
            <a:off x="193675" y="1404208"/>
            <a:ext cx="4005263" cy="514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4" descr="Wire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3"/>
          <a:stretch/>
        </p:blipFill>
        <p:spPr>
          <a:xfrm>
            <a:off x="4764088" y="1404208"/>
            <a:ext cx="4005262" cy="514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34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OBSI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Tests –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vs. After (2006)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100" y="65385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18109" y="6613334"/>
            <a:ext cx="4297680" cy="283578"/>
          </a:xfrm>
          <a:prstGeom prst="rect">
            <a:avLst/>
          </a:prstGeom>
        </p:spPr>
      </p:pic>
      <p:sp>
        <p:nvSpPr>
          <p:cNvPr id="10" name="AutoShape 6"/>
          <p:cNvSpPr>
            <a:spLocks noChangeAspect="1" noChangeArrowheads="1"/>
          </p:cNvSpPr>
          <p:nvPr/>
        </p:nvSpPr>
        <p:spPr bwMode="auto">
          <a:xfrm>
            <a:off x="1298575" y="1576360"/>
            <a:ext cx="626745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933575" y="2003398"/>
            <a:ext cx="5627688" cy="152400"/>
          </a:xfrm>
          <a:prstGeom prst="rect">
            <a:avLst/>
          </a:prstGeom>
          <a:solidFill>
            <a:srgbClr val="E1E1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933575" y="2155798"/>
            <a:ext cx="5627688" cy="114300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933575" y="2270098"/>
            <a:ext cx="5627688" cy="87312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933575" y="2357410"/>
            <a:ext cx="5627688" cy="71438"/>
          </a:xfrm>
          <a:prstGeom prst="rect">
            <a:avLst/>
          </a:prstGeom>
          <a:solidFill>
            <a:srgbClr val="DBDB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1933575" y="2428848"/>
            <a:ext cx="5627688" cy="58737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1933575" y="2487585"/>
            <a:ext cx="5627688" cy="42863"/>
          </a:xfrm>
          <a:prstGeom prst="rect">
            <a:avLst/>
          </a:prstGeom>
          <a:solidFill>
            <a:srgbClr val="D7D7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1933575" y="2530448"/>
            <a:ext cx="5627688" cy="58737"/>
          </a:xfrm>
          <a:prstGeom prst="rect">
            <a:avLst/>
          </a:prstGeom>
          <a:solidFill>
            <a:srgbClr val="D5D5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1933575" y="2589185"/>
            <a:ext cx="5627688" cy="42863"/>
          </a:xfrm>
          <a:prstGeom prst="rect">
            <a:avLst/>
          </a:pr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1933575" y="2632048"/>
            <a:ext cx="5627688" cy="28575"/>
          </a:xfrm>
          <a:prstGeom prst="rect">
            <a:avLst/>
          </a:prstGeom>
          <a:solidFill>
            <a:srgbClr val="D1D1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1933575" y="2660623"/>
            <a:ext cx="5627688" cy="42862"/>
          </a:xfrm>
          <a:prstGeom prst="rect">
            <a:avLst/>
          </a:prstGeom>
          <a:solidFill>
            <a:srgbClr val="CFCF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1933575" y="2703485"/>
            <a:ext cx="5627688" cy="44450"/>
          </a:xfrm>
          <a:prstGeom prst="rect">
            <a:avLst/>
          </a:prstGeom>
          <a:solidFill>
            <a:srgbClr val="CDCD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1933575" y="2747935"/>
            <a:ext cx="5627688" cy="28575"/>
          </a:xfrm>
          <a:prstGeom prst="rect">
            <a:avLst/>
          </a:prstGeom>
          <a:solidFill>
            <a:srgbClr val="CBCB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1933575" y="2776510"/>
            <a:ext cx="5627688" cy="28575"/>
          </a:xfrm>
          <a:prstGeom prst="rect">
            <a:avLst/>
          </a:prstGeom>
          <a:solidFill>
            <a:srgbClr val="C9C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1933575" y="2805085"/>
            <a:ext cx="5627688" cy="30163"/>
          </a:xfrm>
          <a:prstGeom prst="rect">
            <a:avLst/>
          </a:prstGeom>
          <a:solidFill>
            <a:srgbClr val="C7C7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1933575" y="2835248"/>
            <a:ext cx="5627688" cy="42862"/>
          </a:xfrm>
          <a:prstGeom prst="rect">
            <a:avLst/>
          </a:prstGeom>
          <a:solidFill>
            <a:srgbClr val="C5C5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1933575" y="2878110"/>
            <a:ext cx="5627688" cy="28575"/>
          </a:xfrm>
          <a:prstGeom prst="rect">
            <a:avLst/>
          </a:prstGeom>
          <a:solidFill>
            <a:srgbClr val="C3C3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1933575" y="2906685"/>
            <a:ext cx="5627688" cy="28575"/>
          </a:xfrm>
          <a:prstGeom prst="rect">
            <a:avLst/>
          </a:prstGeom>
          <a:solidFill>
            <a:srgbClr val="C1C1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1933575" y="2935260"/>
            <a:ext cx="5627688" cy="30163"/>
          </a:xfrm>
          <a:prstGeom prst="rect">
            <a:avLst/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1933575" y="2965423"/>
            <a:ext cx="5627688" cy="28575"/>
          </a:xfrm>
          <a:prstGeom prst="rect">
            <a:avLst/>
          </a:prstGeom>
          <a:solidFill>
            <a:srgbClr val="BDBD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1933575" y="2993998"/>
            <a:ext cx="5627688" cy="28575"/>
          </a:xfrm>
          <a:prstGeom prst="rect">
            <a:avLst/>
          </a:prstGeom>
          <a:solidFill>
            <a:srgbClr val="BBBB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1933575" y="3022573"/>
            <a:ext cx="5627688" cy="28575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2" name="Rectangle 28"/>
          <p:cNvSpPr>
            <a:spLocks noChangeArrowheads="1"/>
          </p:cNvSpPr>
          <p:nvPr/>
        </p:nvSpPr>
        <p:spPr bwMode="auto">
          <a:xfrm>
            <a:off x="1933575" y="3051148"/>
            <a:ext cx="5627688" cy="28575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1933575" y="3079723"/>
            <a:ext cx="5627688" cy="28575"/>
          </a:xfrm>
          <a:prstGeom prst="rect">
            <a:avLst/>
          </a:pr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4" name="Rectangle 30"/>
          <p:cNvSpPr>
            <a:spLocks noChangeArrowheads="1"/>
          </p:cNvSpPr>
          <p:nvPr/>
        </p:nvSpPr>
        <p:spPr bwMode="auto">
          <a:xfrm>
            <a:off x="1933575" y="3108298"/>
            <a:ext cx="5627688" cy="28575"/>
          </a:xfrm>
          <a:prstGeom prst="rect">
            <a:avLst/>
          </a:prstGeom>
          <a:solidFill>
            <a:srgbClr val="B3B3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1933575" y="3136873"/>
            <a:ext cx="5627688" cy="44450"/>
          </a:xfrm>
          <a:prstGeom prst="rect">
            <a:avLst/>
          </a:pr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6" name="Rectangle 32"/>
          <p:cNvSpPr>
            <a:spLocks noChangeArrowheads="1"/>
          </p:cNvSpPr>
          <p:nvPr/>
        </p:nvSpPr>
        <p:spPr bwMode="auto">
          <a:xfrm>
            <a:off x="1933575" y="3181323"/>
            <a:ext cx="5627688" cy="30162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1933575" y="3211485"/>
            <a:ext cx="5627688" cy="28575"/>
          </a:xfrm>
          <a:prstGeom prst="rect">
            <a:avLst/>
          </a:prstGeom>
          <a:solidFill>
            <a:srgbClr val="ADAD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8" name="Rectangle 34"/>
          <p:cNvSpPr>
            <a:spLocks noChangeArrowheads="1"/>
          </p:cNvSpPr>
          <p:nvPr/>
        </p:nvSpPr>
        <p:spPr bwMode="auto">
          <a:xfrm>
            <a:off x="1933575" y="3240060"/>
            <a:ext cx="5627688" cy="28575"/>
          </a:xfrm>
          <a:prstGeom prst="rect">
            <a:avLst/>
          </a:prstGeom>
          <a:solidFill>
            <a:srgbClr val="ABAB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9" name="Rectangle 35"/>
          <p:cNvSpPr>
            <a:spLocks noChangeArrowheads="1"/>
          </p:cNvSpPr>
          <p:nvPr/>
        </p:nvSpPr>
        <p:spPr bwMode="auto">
          <a:xfrm>
            <a:off x="1933575" y="3268635"/>
            <a:ext cx="5627688" cy="42863"/>
          </a:xfrm>
          <a:prstGeom prst="rect">
            <a:avLst/>
          </a:prstGeom>
          <a:solidFill>
            <a:srgbClr val="A9A9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0" name="Rectangle 36"/>
          <p:cNvSpPr>
            <a:spLocks noChangeArrowheads="1"/>
          </p:cNvSpPr>
          <p:nvPr/>
        </p:nvSpPr>
        <p:spPr bwMode="auto">
          <a:xfrm>
            <a:off x="1933575" y="3311498"/>
            <a:ext cx="5627688" cy="28575"/>
          </a:xfrm>
          <a:prstGeom prst="rect">
            <a:avLst/>
          </a:prstGeom>
          <a:solidFill>
            <a:srgbClr val="A7A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1" name="Rectangle 37"/>
          <p:cNvSpPr>
            <a:spLocks noChangeArrowheads="1"/>
          </p:cNvSpPr>
          <p:nvPr/>
        </p:nvSpPr>
        <p:spPr bwMode="auto">
          <a:xfrm>
            <a:off x="1933575" y="3340073"/>
            <a:ext cx="5627688" cy="42862"/>
          </a:xfrm>
          <a:prstGeom prst="rect">
            <a:avLst/>
          </a:pr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2" name="Rectangle 38"/>
          <p:cNvSpPr>
            <a:spLocks noChangeArrowheads="1"/>
          </p:cNvSpPr>
          <p:nvPr/>
        </p:nvSpPr>
        <p:spPr bwMode="auto">
          <a:xfrm>
            <a:off x="1933575" y="3382935"/>
            <a:ext cx="5627688" cy="44450"/>
          </a:xfrm>
          <a:prstGeom prst="rect">
            <a:avLst/>
          </a:prstGeom>
          <a:solidFill>
            <a:srgbClr val="A3A3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3" name="Rectangle 39"/>
          <p:cNvSpPr>
            <a:spLocks noChangeArrowheads="1"/>
          </p:cNvSpPr>
          <p:nvPr/>
        </p:nvSpPr>
        <p:spPr bwMode="auto">
          <a:xfrm>
            <a:off x="1933575" y="3427385"/>
            <a:ext cx="5627688" cy="42863"/>
          </a:xfrm>
          <a:prstGeom prst="rect">
            <a:avLst/>
          </a:prstGeom>
          <a:solidFill>
            <a:srgbClr val="A1A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4" name="Rectangle 40"/>
          <p:cNvSpPr>
            <a:spLocks noChangeArrowheads="1"/>
          </p:cNvSpPr>
          <p:nvPr/>
        </p:nvSpPr>
        <p:spPr bwMode="auto">
          <a:xfrm>
            <a:off x="1933575" y="3470248"/>
            <a:ext cx="5627688" cy="57150"/>
          </a:xfrm>
          <a:prstGeom prst="rect">
            <a:avLst/>
          </a:prstGeom>
          <a:solidFill>
            <a:srgbClr val="9F9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5" name="Rectangle 41"/>
          <p:cNvSpPr>
            <a:spLocks noChangeArrowheads="1"/>
          </p:cNvSpPr>
          <p:nvPr/>
        </p:nvSpPr>
        <p:spPr bwMode="auto">
          <a:xfrm>
            <a:off x="1933575" y="3527398"/>
            <a:ext cx="5627688" cy="58737"/>
          </a:xfrm>
          <a:prstGeom prst="rect">
            <a:avLst/>
          </a:prstGeom>
          <a:solidFill>
            <a:srgbClr val="9D9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6" name="Rectangle 42"/>
          <p:cNvSpPr>
            <a:spLocks noChangeArrowheads="1"/>
          </p:cNvSpPr>
          <p:nvPr/>
        </p:nvSpPr>
        <p:spPr bwMode="auto">
          <a:xfrm>
            <a:off x="1933575" y="3586135"/>
            <a:ext cx="5627688" cy="73025"/>
          </a:xfrm>
          <a:prstGeom prst="rect">
            <a:avLst/>
          </a:prstGeom>
          <a:solidFill>
            <a:srgbClr val="9B9B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7" name="Rectangle 43"/>
          <p:cNvSpPr>
            <a:spLocks noChangeArrowheads="1"/>
          </p:cNvSpPr>
          <p:nvPr/>
        </p:nvSpPr>
        <p:spPr bwMode="auto">
          <a:xfrm>
            <a:off x="1933575" y="3659160"/>
            <a:ext cx="5627688" cy="85725"/>
          </a:xfrm>
          <a:prstGeom prst="rect">
            <a:avLst/>
          </a:pr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8" name="Rectangle 44"/>
          <p:cNvSpPr>
            <a:spLocks noChangeArrowheads="1"/>
          </p:cNvSpPr>
          <p:nvPr/>
        </p:nvSpPr>
        <p:spPr bwMode="auto">
          <a:xfrm>
            <a:off x="1933575" y="3744885"/>
            <a:ext cx="5627688" cy="260350"/>
          </a:xfrm>
          <a:prstGeom prst="rect">
            <a:avLst/>
          </a:prstGeom>
          <a:solidFill>
            <a:srgbClr val="9797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9" name="Rectangle 45"/>
          <p:cNvSpPr>
            <a:spLocks noChangeArrowheads="1"/>
          </p:cNvSpPr>
          <p:nvPr/>
        </p:nvSpPr>
        <p:spPr bwMode="auto">
          <a:xfrm>
            <a:off x="1933575" y="4005235"/>
            <a:ext cx="5627688" cy="87313"/>
          </a:xfrm>
          <a:prstGeom prst="rect">
            <a:avLst/>
          </a:pr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50" name="Rectangle 46"/>
          <p:cNvSpPr>
            <a:spLocks noChangeArrowheads="1"/>
          </p:cNvSpPr>
          <p:nvPr/>
        </p:nvSpPr>
        <p:spPr bwMode="auto">
          <a:xfrm>
            <a:off x="1933575" y="4092548"/>
            <a:ext cx="5627688" cy="57150"/>
          </a:xfrm>
          <a:prstGeom prst="rect">
            <a:avLst/>
          </a:prstGeom>
          <a:solidFill>
            <a:srgbClr val="9B9B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51" name="Rectangle 47"/>
          <p:cNvSpPr>
            <a:spLocks noChangeArrowheads="1"/>
          </p:cNvSpPr>
          <p:nvPr/>
        </p:nvSpPr>
        <p:spPr bwMode="auto">
          <a:xfrm>
            <a:off x="1933575" y="4149698"/>
            <a:ext cx="5627688" cy="57150"/>
          </a:xfrm>
          <a:prstGeom prst="rect">
            <a:avLst/>
          </a:prstGeom>
          <a:solidFill>
            <a:srgbClr val="9D9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52" name="Rectangle 48"/>
          <p:cNvSpPr>
            <a:spLocks noChangeArrowheads="1"/>
          </p:cNvSpPr>
          <p:nvPr/>
        </p:nvSpPr>
        <p:spPr bwMode="auto">
          <a:xfrm>
            <a:off x="1933575" y="4206848"/>
            <a:ext cx="5627688" cy="44450"/>
          </a:xfrm>
          <a:prstGeom prst="rect">
            <a:avLst/>
          </a:prstGeom>
          <a:solidFill>
            <a:srgbClr val="9F9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53" name="Rectangle 49"/>
          <p:cNvSpPr>
            <a:spLocks noChangeArrowheads="1"/>
          </p:cNvSpPr>
          <p:nvPr/>
        </p:nvSpPr>
        <p:spPr bwMode="auto">
          <a:xfrm>
            <a:off x="1933575" y="4251298"/>
            <a:ext cx="5627688" cy="42862"/>
          </a:xfrm>
          <a:prstGeom prst="rect">
            <a:avLst/>
          </a:prstGeom>
          <a:solidFill>
            <a:srgbClr val="A1A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54" name="Rectangle 50"/>
          <p:cNvSpPr>
            <a:spLocks noChangeArrowheads="1"/>
          </p:cNvSpPr>
          <p:nvPr/>
        </p:nvSpPr>
        <p:spPr bwMode="auto">
          <a:xfrm>
            <a:off x="1933575" y="4294160"/>
            <a:ext cx="5627688" cy="42863"/>
          </a:xfrm>
          <a:prstGeom prst="rect">
            <a:avLst/>
          </a:prstGeom>
          <a:solidFill>
            <a:srgbClr val="A3A3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55" name="Rectangle 51"/>
          <p:cNvSpPr>
            <a:spLocks noChangeArrowheads="1"/>
          </p:cNvSpPr>
          <p:nvPr/>
        </p:nvSpPr>
        <p:spPr bwMode="auto">
          <a:xfrm>
            <a:off x="1933575" y="4337023"/>
            <a:ext cx="5627688" cy="44450"/>
          </a:xfrm>
          <a:prstGeom prst="rect">
            <a:avLst/>
          </a:pr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56" name="Rectangle 52"/>
          <p:cNvSpPr>
            <a:spLocks noChangeArrowheads="1"/>
          </p:cNvSpPr>
          <p:nvPr/>
        </p:nvSpPr>
        <p:spPr bwMode="auto">
          <a:xfrm>
            <a:off x="1933575" y="4381473"/>
            <a:ext cx="5627688" cy="28575"/>
          </a:xfrm>
          <a:prstGeom prst="rect">
            <a:avLst/>
          </a:prstGeom>
          <a:solidFill>
            <a:srgbClr val="A7A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57" name="Rectangle 53"/>
          <p:cNvSpPr>
            <a:spLocks noChangeArrowheads="1"/>
          </p:cNvSpPr>
          <p:nvPr/>
        </p:nvSpPr>
        <p:spPr bwMode="auto">
          <a:xfrm>
            <a:off x="1933575" y="4410048"/>
            <a:ext cx="5627688" cy="42862"/>
          </a:xfrm>
          <a:prstGeom prst="rect">
            <a:avLst/>
          </a:prstGeom>
          <a:solidFill>
            <a:srgbClr val="A9A9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58" name="Rectangle 54"/>
          <p:cNvSpPr>
            <a:spLocks noChangeArrowheads="1"/>
          </p:cNvSpPr>
          <p:nvPr/>
        </p:nvSpPr>
        <p:spPr bwMode="auto">
          <a:xfrm>
            <a:off x="1933575" y="4452910"/>
            <a:ext cx="5627688" cy="28575"/>
          </a:xfrm>
          <a:prstGeom prst="rect">
            <a:avLst/>
          </a:prstGeom>
          <a:solidFill>
            <a:srgbClr val="ABAB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59" name="Rectangle 55"/>
          <p:cNvSpPr>
            <a:spLocks noChangeArrowheads="1"/>
          </p:cNvSpPr>
          <p:nvPr/>
        </p:nvSpPr>
        <p:spPr bwMode="auto">
          <a:xfrm>
            <a:off x="1933575" y="4481485"/>
            <a:ext cx="5627688" cy="30163"/>
          </a:xfrm>
          <a:prstGeom prst="rect">
            <a:avLst/>
          </a:prstGeom>
          <a:solidFill>
            <a:srgbClr val="ADAD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60" name="Rectangle 56"/>
          <p:cNvSpPr>
            <a:spLocks noChangeArrowheads="1"/>
          </p:cNvSpPr>
          <p:nvPr/>
        </p:nvSpPr>
        <p:spPr bwMode="auto">
          <a:xfrm>
            <a:off x="1933575" y="4511648"/>
            <a:ext cx="5627688" cy="28575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61" name="Rectangle 57"/>
          <p:cNvSpPr>
            <a:spLocks noChangeArrowheads="1"/>
          </p:cNvSpPr>
          <p:nvPr/>
        </p:nvSpPr>
        <p:spPr bwMode="auto">
          <a:xfrm>
            <a:off x="1933575" y="4540223"/>
            <a:ext cx="5627688" cy="42862"/>
          </a:xfrm>
          <a:prstGeom prst="rect">
            <a:avLst/>
          </a:pr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62" name="Rectangle 58"/>
          <p:cNvSpPr>
            <a:spLocks noChangeArrowheads="1"/>
          </p:cNvSpPr>
          <p:nvPr/>
        </p:nvSpPr>
        <p:spPr bwMode="auto">
          <a:xfrm>
            <a:off x="1933575" y="4583085"/>
            <a:ext cx="5627688" cy="30163"/>
          </a:xfrm>
          <a:prstGeom prst="rect">
            <a:avLst/>
          </a:prstGeom>
          <a:solidFill>
            <a:srgbClr val="B3B3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63" name="Rectangle 59"/>
          <p:cNvSpPr>
            <a:spLocks noChangeArrowheads="1"/>
          </p:cNvSpPr>
          <p:nvPr/>
        </p:nvSpPr>
        <p:spPr bwMode="auto">
          <a:xfrm>
            <a:off x="1933575" y="4613248"/>
            <a:ext cx="5627688" cy="26987"/>
          </a:xfrm>
          <a:prstGeom prst="rect">
            <a:avLst/>
          </a:pr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64" name="Rectangle 60"/>
          <p:cNvSpPr>
            <a:spLocks noChangeArrowheads="1"/>
          </p:cNvSpPr>
          <p:nvPr/>
        </p:nvSpPr>
        <p:spPr bwMode="auto">
          <a:xfrm>
            <a:off x="1933575" y="4640235"/>
            <a:ext cx="5627688" cy="28575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65" name="Rectangle 61"/>
          <p:cNvSpPr>
            <a:spLocks noChangeArrowheads="1"/>
          </p:cNvSpPr>
          <p:nvPr/>
        </p:nvSpPr>
        <p:spPr bwMode="auto">
          <a:xfrm>
            <a:off x="1933575" y="4668810"/>
            <a:ext cx="5627688" cy="30163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66" name="Rectangle 62"/>
          <p:cNvSpPr>
            <a:spLocks noChangeArrowheads="1"/>
          </p:cNvSpPr>
          <p:nvPr/>
        </p:nvSpPr>
        <p:spPr bwMode="auto">
          <a:xfrm>
            <a:off x="1933575" y="4698973"/>
            <a:ext cx="5627688" cy="30162"/>
          </a:xfrm>
          <a:prstGeom prst="rect">
            <a:avLst/>
          </a:prstGeom>
          <a:solidFill>
            <a:srgbClr val="BBBB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67" name="Rectangle 63"/>
          <p:cNvSpPr>
            <a:spLocks noChangeArrowheads="1"/>
          </p:cNvSpPr>
          <p:nvPr/>
        </p:nvSpPr>
        <p:spPr bwMode="auto">
          <a:xfrm>
            <a:off x="1933575" y="4729135"/>
            <a:ext cx="5627688" cy="28575"/>
          </a:xfrm>
          <a:prstGeom prst="rect">
            <a:avLst/>
          </a:prstGeom>
          <a:solidFill>
            <a:srgbClr val="BDBD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68" name="Rectangle 64"/>
          <p:cNvSpPr>
            <a:spLocks noChangeArrowheads="1"/>
          </p:cNvSpPr>
          <p:nvPr/>
        </p:nvSpPr>
        <p:spPr bwMode="auto">
          <a:xfrm>
            <a:off x="1933575" y="4757710"/>
            <a:ext cx="5627688" cy="28575"/>
          </a:xfrm>
          <a:prstGeom prst="rect">
            <a:avLst/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69" name="Rectangle 65"/>
          <p:cNvSpPr>
            <a:spLocks noChangeArrowheads="1"/>
          </p:cNvSpPr>
          <p:nvPr/>
        </p:nvSpPr>
        <p:spPr bwMode="auto">
          <a:xfrm>
            <a:off x="1933575" y="4786285"/>
            <a:ext cx="5627688" cy="28575"/>
          </a:xfrm>
          <a:prstGeom prst="rect">
            <a:avLst/>
          </a:prstGeom>
          <a:solidFill>
            <a:srgbClr val="C1C1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70" name="Rectangle 66"/>
          <p:cNvSpPr>
            <a:spLocks noChangeArrowheads="1"/>
          </p:cNvSpPr>
          <p:nvPr/>
        </p:nvSpPr>
        <p:spPr bwMode="auto">
          <a:xfrm>
            <a:off x="1933575" y="4814860"/>
            <a:ext cx="5627688" cy="28575"/>
          </a:xfrm>
          <a:prstGeom prst="rect">
            <a:avLst/>
          </a:prstGeom>
          <a:solidFill>
            <a:srgbClr val="C3C3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71" name="Rectangle 67"/>
          <p:cNvSpPr>
            <a:spLocks noChangeArrowheads="1"/>
          </p:cNvSpPr>
          <p:nvPr/>
        </p:nvSpPr>
        <p:spPr bwMode="auto">
          <a:xfrm>
            <a:off x="1933575" y="4843435"/>
            <a:ext cx="5627688" cy="42863"/>
          </a:xfrm>
          <a:prstGeom prst="rect">
            <a:avLst/>
          </a:prstGeom>
          <a:solidFill>
            <a:srgbClr val="C5C5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72" name="Rectangle 68"/>
          <p:cNvSpPr>
            <a:spLocks noChangeArrowheads="1"/>
          </p:cNvSpPr>
          <p:nvPr/>
        </p:nvSpPr>
        <p:spPr bwMode="auto">
          <a:xfrm>
            <a:off x="1933575" y="4886298"/>
            <a:ext cx="5627688" cy="30162"/>
          </a:xfrm>
          <a:prstGeom prst="rect">
            <a:avLst/>
          </a:prstGeom>
          <a:solidFill>
            <a:srgbClr val="C7C7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73" name="Rectangle 69"/>
          <p:cNvSpPr>
            <a:spLocks noChangeArrowheads="1"/>
          </p:cNvSpPr>
          <p:nvPr/>
        </p:nvSpPr>
        <p:spPr bwMode="auto">
          <a:xfrm>
            <a:off x="1933575" y="4916460"/>
            <a:ext cx="5627688" cy="28575"/>
          </a:xfrm>
          <a:prstGeom prst="rect">
            <a:avLst/>
          </a:prstGeom>
          <a:solidFill>
            <a:srgbClr val="C9C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74" name="Rectangle 70"/>
          <p:cNvSpPr>
            <a:spLocks noChangeArrowheads="1"/>
          </p:cNvSpPr>
          <p:nvPr/>
        </p:nvSpPr>
        <p:spPr bwMode="auto">
          <a:xfrm>
            <a:off x="1933575" y="4945035"/>
            <a:ext cx="5627688" cy="42863"/>
          </a:xfrm>
          <a:prstGeom prst="rect">
            <a:avLst/>
          </a:prstGeom>
          <a:solidFill>
            <a:srgbClr val="CBCB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75" name="Rectangle 71"/>
          <p:cNvSpPr>
            <a:spLocks noChangeArrowheads="1"/>
          </p:cNvSpPr>
          <p:nvPr/>
        </p:nvSpPr>
        <p:spPr bwMode="auto">
          <a:xfrm>
            <a:off x="1933575" y="4987898"/>
            <a:ext cx="5627688" cy="28575"/>
          </a:xfrm>
          <a:prstGeom prst="rect">
            <a:avLst/>
          </a:prstGeom>
          <a:solidFill>
            <a:srgbClr val="CDCD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76" name="Rectangle 72"/>
          <p:cNvSpPr>
            <a:spLocks noChangeArrowheads="1"/>
          </p:cNvSpPr>
          <p:nvPr/>
        </p:nvSpPr>
        <p:spPr bwMode="auto">
          <a:xfrm>
            <a:off x="1933575" y="5016473"/>
            <a:ext cx="5627688" cy="44450"/>
          </a:xfrm>
          <a:prstGeom prst="rect">
            <a:avLst/>
          </a:prstGeom>
          <a:solidFill>
            <a:srgbClr val="CFCF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77" name="Rectangle 73"/>
          <p:cNvSpPr>
            <a:spLocks noChangeArrowheads="1"/>
          </p:cNvSpPr>
          <p:nvPr/>
        </p:nvSpPr>
        <p:spPr bwMode="auto">
          <a:xfrm>
            <a:off x="1933575" y="5060923"/>
            <a:ext cx="5627688" cy="42862"/>
          </a:xfrm>
          <a:prstGeom prst="rect">
            <a:avLst/>
          </a:prstGeom>
          <a:solidFill>
            <a:srgbClr val="D1D1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78" name="Rectangle 74"/>
          <p:cNvSpPr>
            <a:spLocks noChangeArrowheads="1"/>
          </p:cNvSpPr>
          <p:nvPr/>
        </p:nvSpPr>
        <p:spPr bwMode="auto">
          <a:xfrm>
            <a:off x="1933575" y="5103785"/>
            <a:ext cx="5627688" cy="42863"/>
          </a:xfrm>
          <a:prstGeom prst="rect">
            <a:avLst/>
          </a:pr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79" name="Rectangle 75"/>
          <p:cNvSpPr>
            <a:spLocks noChangeArrowheads="1"/>
          </p:cNvSpPr>
          <p:nvPr/>
        </p:nvSpPr>
        <p:spPr bwMode="auto">
          <a:xfrm>
            <a:off x="1933575" y="5146648"/>
            <a:ext cx="5627688" cy="44450"/>
          </a:xfrm>
          <a:prstGeom prst="rect">
            <a:avLst/>
          </a:prstGeom>
          <a:solidFill>
            <a:srgbClr val="D5D5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80" name="Rectangle 76"/>
          <p:cNvSpPr>
            <a:spLocks noChangeArrowheads="1"/>
          </p:cNvSpPr>
          <p:nvPr/>
        </p:nvSpPr>
        <p:spPr bwMode="auto">
          <a:xfrm>
            <a:off x="1933575" y="5191098"/>
            <a:ext cx="5627688" cy="57150"/>
          </a:xfrm>
          <a:prstGeom prst="rect">
            <a:avLst/>
          </a:prstGeom>
          <a:solidFill>
            <a:srgbClr val="D7D7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81" name="Rectangle 77"/>
          <p:cNvSpPr>
            <a:spLocks noChangeArrowheads="1"/>
          </p:cNvSpPr>
          <p:nvPr/>
        </p:nvSpPr>
        <p:spPr bwMode="auto">
          <a:xfrm>
            <a:off x="1933575" y="5248248"/>
            <a:ext cx="5627688" cy="71437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82" name="Rectangle 78"/>
          <p:cNvSpPr>
            <a:spLocks noChangeArrowheads="1"/>
          </p:cNvSpPr>
          <p:nvPr/>
        </p:nvSpPr>
        <p:spPr bwMode="auto">
          <a:xfrm>
            <a:off x="1933575" y="5319685"/>
            <a:ext cx="5627688" cy="73025"/>
          </a:xfrm>
          <a:prstGeom prst="rect">
            <a:avLst/>
          </a:prstGeom>
          <a:solidFill>
            <a:srgbClr val="DBDB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83" name="Rectangle 79"/>
          <p:cNvSpPr>
            <a:spLocks noChangeArrowheads="1"/>
          </p:cNvSpPr>
          <p:nvPr/>
        </p:nvSpPr>
        <p:spPr bwMode="auto">
          <a:xfrm>
            <a:off x="1933575" y="5392710"/>
            <a:ext cx="5627688" cy="8572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84" name="Rectangle 80"/>
          <p:cNvSpPr>
            <a:spLocks noChangeArrowheads="1"/>
          </p:cNvSpPr>
          <p:nvPr/>
        </p:nvSpPr>
        <p:spPr bwMode="auto">
          <a:xfrm>
            <a:off x="1933575" y="5478435"/>
            <a:ext cx="5627688" cy="16033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85" name="Rectangle 81"/>
          <p:cNvSpPr>
            <a:spLocks noChangeArrowheads="1"/>
          </p:cNvSpPr>
          <p:nvPr/>
        </p:nvSpPr>
        <p:spPr bwMode="auto">
          <a:xfrm>
            <a:off x="1933575" y="5638773"/>
            <a:ext cx="5627688" cy="65087"/>
          </a:xfrm>
          <a:prstGeom prst="rect">
            <a:avLst/>
          </a:prstGeom>
          <a:solidFill>
            <a:srgbClr val="E1E1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86" name="Rectangle 82"/>
          <p:cNvSpPr>
            <a:spLocks noChangeArrowheads="1"/>
          </p:cNvSpPr>
          <p:nvPr/>
        </p:nvSpPr>
        <p:spPr bwMode="auto">
          <a:xfrm>
            <a:off x="1933575" y="2003398"/>
            <a:ext cx="5627688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87" name="Line 83"/>
          <p:cNvSpPr>
            <a:spLocks noChangeShapeType="1"/>
          </p:cNvSpPr>
          <p:nvPr/>
        </p:nvSpPr>
        <p:spPr bwMode="auto">
          <a:xfrm>
            <a:off x="1933575" y="5175223"/>
            <a:ext cx="562768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" name="Line 84"/>
          <p:cNvSpPr>
            <a:spLocks noChangeShapeType="1"/>
          </p:cNvSpPr>
          <p:nvPr/>
        </p:nvSpPr>
        <p:spPr bwMode="auto">
          <a:xfrm>
            <a:off x="1933575" y="4644998"/>
            <a:ext cx="562768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" name="Line 85"/>
          <p:cNvSpPr>
            <a:spLocks noChangeShapeType="1"/>
          </p:cNvSpPr>
          <p:nvPr/>
        </p:nvSpPr>
        <p:spPr bwMode="auto">
          <a:xfrm>
            <a:off x="1933575" y="4116360"/>
            <a:ext cx="562768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" name="Line 86"/>
          <p:cNvSpPr>
            <a:spLocks noChangeShapeType="1"/>
          </p:cNvSpPr>
          <p:nvPr/>
        </p:nvSpPr>
        <p:spPr bwMode="auto">
          <a:xfrm>
            <a:off x="1933575" y="3589310"/>
            <a:ext cx="562768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" name="Line 87"/>
          <p:cNvSpPr>
            <a:spLocks noChangeShapeType="1"/>
          </p:cNvSpPr>
          <p:nvPr/>
        </p:nvSpPr>
        <p:spPr bwMode="auto">
          <a:xfrm>
            <a:off x="1933575" y="3060673"/>
            <a:ext cx="562768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" name="Line 88"/>
          <p:cNvSpPr>
            <a:spLocks noChangeShapeType="1"/>
          </p:cNvSpPr>
          <p:nvPr/>
        </p:nvSpPr>
        <p:spPr bwMode="auto">
          <a:xfrm>
            <a:off x="1933575" y="2532035"/>
            <a:ext cx="562768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" name="Line 89"/>
          <p:cNvSpPr>
            <a:spLocks noChangeShapeType="1"/>
          </p:cNvSpPr>
          <p:nvPr/>
        </p:nvSpPr>
        <p:spPr bwMode="auto">
          <a:xfrm>
            <a:off x="1933575" y="2003398"/>
            <a:ext cx="562768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" name="Rectangle 90"/>
          <p:cNvSpPr>
            <a:spLocks noChangeArrowheads="1"/>
          </p:cNvSpPr>
          <p:nvPr/>
        </p:nvSpPr>
        <p:spPr bwMode="auto">
          <a:xfrm>
            <a:off x="1933575" y="2003398"/>
            <a:ext cx="5627688" cy="3700462"/>
          </a:xfrm>
          <a:prstGeom prst="rect">
            <a:avLst/>
          </a:prstGeom>
          <a:noFill/>
          <a:ln w="762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95" name="Rectangle 91"/>
          <p:cNvSpPr>
            <a:spLocks noChangeArrowheads="1"/>
          </p:cNvSpPr>
          <p:nvPr/>
        </p:nvSpPr>
        <p:spPr bwMode="auto">
          <a:xfrm>
            <a:off x="2174875" y="3797273"/>
            <a:ext cx="320675" cy="1906587"/>
          </a:xfrm>
          <a:prstGeom prst="rect">
            <a:avLst/>
          </a:prstGeom>
          <a:solidFill>
            <a:schemeClr val="accent1"/>
          </a:solidFill>
          <a:ln w="762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96" name="Rectangle 92"/>
          <p:cNvSpPr>
            <a:spLocks noChangeArrowheads="1"/>
          </p:cNvSpPr>
          <p:nvPr/>
        </p:nvSpPr>
        <p:spPr bwMode="auto">
          <a:xfrm>
            <a:off x="3300413" y="2895573"/>
            <a:ext cx="322262" cy="2808287"/>
          </a:xfrm>
          <a:prstGeom prst="rect">
            <a:avLst/>
          </a:prstGeom>
          <a:solidFill>
            <a:schemeClr val="accent1"/>
          </a:solidFill>
          <a:ln w="762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97" name="Rectangle 93"/>
          <p:cNvSpPr>
            <a:spLocks noChangeArrowheads="1"/>
          </p:cNvSpPr>
          <p:nvPr/>
        </p:nvSpPr>
        <p:spPr bwMode="auto">
          <a:xfrm>
            <a:off x="4425950" y="4489423"/>
            <a:ext cx="322263" cy="1214437"/>
          </a:xfrm>
          <a:prstGeom prst="rect">
            <a:avLst/>
          </a:prstGeom>
          <a:solidFill>
            <a:schemeClr val="accent1"/>
          </a:solidFill>
          <a:ln w="762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98" name="Rectangle 94"/>
          <p:cNvSpPr>
            <a:spLocks noChangeArrowheads="1"/>
          </p:cNvSpPr>
          <p:nvPr/>
        </p:nvSpPr>
        <p:spPr bwMode="auto">
          <a:xfrm>
            <a:off x="2495550" y="5232373"/>
            <a:ext cx="322263" cy="471487"/>
          </a:xfrm>
          <a:prstGeom prst="rect">
            <a:avLst/>
          </a:prstGeom>
          <a:solidFill>
            <a:srgbClr val="FF6600"/>
          </a:solidFill>
          <a:ln w="762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99" name="Rectangle 95"/>
          <p:cNvSpPr>
            <a:spLocks noChangeArrowheads="1"/>
          </p:cNvSpPr>
          <p:nvPr/>
        </p:nvSpPr>
        <p:spPr bwMode="auto">
          <a:xfrm>
            <a:off x="3622675" y="4141760"/>
            <a:ext cx="320675" cy="1562100"/>
          </a:xfrm>
          <a:prstGeom prst="rect">
            <a:avLst/>
          </a:prstGeom>
          <a:solidFill>
            <a:srgbClr val="FF6600"/>
          </a:solidFill>
          <a:ln w="762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00" name="Rectangle 96"/>
          <p:cNvSpPr>
            <a:spLocks noChangeArrowheads="1"/>
          </p:cNvSpPr>
          <p:nvPr/>
        </p:nvSpPr>
        <p:spPr bwMode="auto">
          <a:xfrm>
            <a:off x="4748213" y="4581498"/>
            <a:ext cx="320675" cy="1122362"/>
          </a:xfrm>
          <a:prstGeom prst="rect">
            <a:avLst/>
          </a:prstGeom>
          <a:solidFill>
            <a:srgbClr val="FF6600"/>
          </a:solidFill>
          <a:ln w="762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01" name="Rectangle 97"/>
          <p:cNvSpPr>
            <a:spLocks noChangeArrowheads="1"/>
          </p:cNvSpPr>
          <p:nvPr/>
        </p:nvSpPr>
        <p:spPr bwMode="auto">
          <a:xfrm>
            <a:off x="5872163" y="5281585"/>
            <a:ext cx="322262" cy="422275"/>
          </a:xfrm>
          <a:prstGeom prst="rect">
            <a:avLst/>
          </a:prstGeom>
          <a:solidFill>
            <a:srgbClr val="FF6600"/>
          </a:solidFill>
          <a:ln w="762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02" name="Rectangle 98"/>
          <p:cNvSpPr>
            <a:spLocks noChangeArrowheads="1"/>
          </p:cNvSpPr>
          <p:nvPr/>
        </p:nvSpPr>
        <p:spPr bwMode="auto">
          <a:xfrm>
            <a:off x="6997700" y="2443135"/>
            <a:ext cx="322263" cy="3260725"/>
          </a:xfrm>
          <a:prstGeom prst="rect">
            <a:avLst/>
          </a:prstGeom>
          <a:solidFill>
            <a:srgbClr val="FF6600"/>
          </a:solidFill>
          <a:ln w="762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03" name="Line 99"/>
          <p:cNvSpPr>
            <a:spLocks noChangeShapeType="1"/>
          </p:cNvSpPr>
          <p:nvPr/>
        </p:nvSpPr>
        <p:spPr bwMode="auto">
          <a:xfrm>
            <a:off x="1933575" y="2003398"/>
            <a:ext cx="0" cy="37004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" name="Line 100"/>
          <p:cNvSpPr>
            <a:spLocks noChangeShapeType="1"/>
          </p:cNvSpPr>
          <p:nvPr/>
        </p:nvSpPr>
        <p:spPr bwMode="auto">
          <a:xfrm>
            <a:off x="1933575" y="5703860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" name="Line 101"/>
          <p:cNvSpPr>
            <a:spLocks noChangeShapeType="1"/>
          </p:cNvSpPr>
          <p:nvPr/>
        </p:nvSpPr>
        <p:spPr bwMode="auto">
          <a:xfrm>
            <a:off x="1933575" y="5175223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Line 102"/>
          <p:cNvSpPr>
            <a:spLocks noChangeShapeType="1"/>
          </p:cNvSpPr>
          <p:nvPr/>
        </p:nvSpPr>
        <p:spPr bwMode="auto">
          <a:xfrm>
            <a:off x="1933575" y="4644998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Line 103"/>
          <p:cNvSpPr>
            <a:spLocks noChangeShapeType="1"/>
          </p:cNvSpPr>
          <p:nvPr/>
        </p:nvSpPr>
        <p:spPr bwMode="auto">
          <a:xfrm>
            <a:off x="1933575" y="4116360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" name="Line 104"/>
          <p:cNvSpPr>
            <a:spLocks noChangeShapeType="1"/>
          </p:cNvSpPr>
          <p:nvPr/>
        </p:nvSpPr>
        <p:spPr bwMode="auto">
          <a:xfrm>
            <a:off x="1933575" y="3589310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" name="Line 105"/>
          <p:cNvSpPr>
            <a:spLocks noChangeShapeType="1"/>
          </p:cNvSpPr>
          <p:nvPr/>
        </p:nvSpPr>
        <p:spPr bwMode="auto">
          <a:xfrm>
            <a:off x="1933575" y="3060673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" name="Line 106"/>
          <p:cNvSpPr>
            <a:spLocks noChangeShapeType="1"/>
          </p:cNvSpPr>
          <p:nvPr/>
        </p:nvSpPr>
        <p:spPr bwMode="auto">
          <a:xfrm>
            <a:off x="1933575" y="2532035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" name="Line 107"/>
          <p:cNvSpPr>
            <a:spLocks noChangeShapeType="1"/>
          </p:cNvSpPr>
          <p:nvPr/>
        </p:nvSpPr>
        <p:spPr bwMode="auto">
          <a:xfrm>
            <a:off x="1933575" y="2003398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" name="Line 108"/>
          <p:cNvSpPr>
            <a:spLocks noChangeShapeType="1"/>
          </p:cNvSpPr>
          <p:nvPr/>
        </p:nvSpPr>
        <p:spPr bwMode="auto">
          <a:xfrm>
            <a:off x="1890713" y="5703860"/>
            <a:ext cx="4286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Line 109"/>
          <p:cNvSpPr>
            <a:spLocks noChangeShapeType="1"/>
          </p:cNvSpPr>
          <p:nvPr/>
        </p:nvSpPr>
        <p:spPr bwMode="auto">
          <a:xfrm>
            <a:off x="1890713" y="5175223"/>
            <a:ext cx="4286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" name="Line 110"/>
          <p:cNvSpPr>
            <a:spLocks noChangeShapeType="1"/>
          </p:cNvSpPr>
          <p:nvPr/>
        </p:nvSpPr>
        <p:spPr bwMode="auto">
          <a:xfrm>
            <a:off x="1890713" y="4644998"/>
            <a:ext cx="4286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" name="Line 111"/>
          <p:cNvSpPr>
            <a:spLocks noChangeShapeType="1"/>
          </p:cNvSpPr>
          <p:nvPr/>
        </p:nvSpPr>
        <p:spPr bwMode="auto">
          <a:xfrm>
            <a:off x="1890713" y="4116360"/>
            <a:ext cx="4286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" name="Line 112"/>
          <p:cNvSpPr>
            <a:spLocks noChangeShapeType="1"/>
          </p:cNvSpPr>
          <p:nvPr/>
        </p:nvSpPr>
        <p:spPr bwMode="auto">
          <a:xfrm>
            <a:off x="1890713" y="3589310"/>
            <a:ext cx="4286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" name="Line 113"/>
          <p:cNvSpPr>
            <a:spLocks noChangeShapeType="1"/>
          </p:cNvSpPr>
          <p:nvPr/>
        </p:nvSpPr>
        <p:spPr bwMode="auto">
          <a:xfrm>
            <a:off x="1890713" y="3060673"/>
            <a:ext cx="4286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" name="Line 114"/>
          <p:cNvSpPr>
            <a:spLocks noChangeShapeType="1"/>
          </p:cNvSpPr>
          <p:nvPr/>
        </p:nvSpPr>
        <p:spPr bwMode="auto">
          <a:xfrm>
            <a:off x="1890713" y="2532035"/>
            <a:ext cx="4286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" name="Line 115"/>
          <p:cNvSpPr>
            <a:spLocks noChangeShapeType="1"/>
          </p:cNvSpPr>
          <p:nvPr/>
        </p:nvSpPr>
        <p:spPr bwMode="auto">
          <a:xfrm>
            <a:off x="1890713" y="2003398"/>
            <a:ext cx="4286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" name="Line 116"/>
          <p:cNvSpPr>
            <a:spLocks noChangeShapeType="1"/>
          </p:cNvSpPr>
          <p:nvPr/>
        </p:nvSpPr>
        <p:spPr bwMode="auto">
          <a:xfrm>
            <a:off x="1933575" y="5703860"/>
            <a:ext cx="562768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" name="Line 117"/>
          <p:cNvSpPr>
            <a:spLocks noChangeShapeType="1"/>
          </p:cNvSpPr>
          <p:nvPr/>
        </p:nvSpPr>
        <p:spPr bwMode="auto">
          <a:xfrm flipV="1">
            <a:off x="1933575" y="5703860"/>
            <a:ext cx="0" cy="396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" name="Line 118"/>
          <p:cNvSpPr>
            <a:spLocks noChangeShapeType="1"/>
          </p:cNvSpPr>
          <p:nvPr/>
        </p:nvSpPr>
        <p:spPr bwMode="auto">
          <a:xfrm flipV="1">
            <a:off x="3059113" y="5703860"/>
            <a:ext cx="0" cy="396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" name="Line 119"/>
          <p:cNvSpPr>
            <a:spLocks noChangeShapeType="1"/>
          </p:cNvSpPr>
          <p:nvPr/>
        </p:nvSpPr>
        <p:spPr bwMode="auto">
          <a:xfrm flipV="1">
            <a:off x="4184650" y="5703860"/>
            <a:ext cx="0" cy="396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" name="Line 120"/>
          <p:cNvSpPr>
            <a:spLocks noChangeShapeType="1"/>
          </p:cNvSpPr>
          <p:nvPr/>
        </p:nvSpPr>
        <p:spPr bwMode="auto">
          <a:xfrm flipV="1">
            <a:off x="5310188" y="5703860"/>
            <a:ext cx="0" cy="396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" name="Line 121"/>
          <p:cNvSpPr>
            <a:spLocks noChangeShapeType="1"/>
          </p:cNvSpPr>
          <p:nvPr/>
        </p:nvSpPr>
        <p:spPr bwMode="auto">
          <a:xfrm flipV="1">
            <a:off x="6435725" y="5703860"/>
            <a:ext cx="0" cy="396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" name="Line 122"/>
          <p:cNvSpPr>
            <a:spLocks noChangeShapeType="1"/>
          </p:cNvSpPr>
          <p:nvPr/>
        </p:nvSpPr>
        <p:spPr bwMode="auto">
          <a:xfrm flipV="1">
            <a:off x="7561263" y="5703860"/>
            <a:ext cx="0" cy="396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" name="Rectangle 125"/>
          <p:cNvSpPr>
            <a:spLocks noChangeArrowheads="1"/>
          </p:cNvSpPr>
          <p:nvPr/>
        </p:nvSpPr>
        <p:spPr bwMode="auto">
          <a:xfrm>
            <a:off x="1674813" y="5626073"/>
            <a:ext cx="1570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0"/>
              <a:t>98</a:t>
            </a:r>
          </a:p>
        </p:txBody>
      </p:sp>
      <p:sp>
        <p:nvSpPr>
          <p:cNvPr id="128" name="Rectangle 126"/>
          <p:cNvSpPr>
            <a:spLocks noChangeArrowheads="1"/>
          </p:cNvSpPr>
          <p:nvPr/>
        </p:nvSpPr>
        <p:spPr bwMode="auto">
          <a:xfrm>
            <a:off x="1674813" y="5095848"/>
            <a:ext cx="1570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0"/>
              <a:t>99</a:t>
            </a:r>
          </a:p>
        </p:txBody>
      </p:sp>
      <p:sp>
        <p:nvSpPr>
          <p:cNvPr id="129" name="Rectangle 127"/>
          <p:cNvSpPr>
            <a:spLocks noChangeArrowheads="1"/>
          </p:cNvSpPr>
          <p:nvPr/>
        </p:nvSpPr>
        <p:spPr bwMode="auto">
          <a:xfrm>
            <a:off x="1600200" y="4567210"/>
            <a:ext cx="23564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0"/>
              <a:t>100</a:t>
            </a:r>
          </a:p>
        </p:txBody>
      </p:sp>
      <p:sp>
        <p:nvSpPr>
          <p:cNvPr id="130" name="Rectangle 128"/>
          <p:cNvSpPr>
            <a:spLocks noChangeArrowheads="1"/>
          </p:cNvSpPr>
          <p:nvPr/>
        </p:nvSpPr>
        <p:spPr bwMode="auto">
          <a:xfrm>
            <a:off x="1600200" y="4036985"/>
            <a:ext cx="23564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0"/>
              <a:t>101</a:t>
            </a:r>
          </a:p>
        </p:txBody>
      </p:sp>
      <p:sp>
        <p:nvSpPr>
          <p:cNvPr id="131" name="Rectangle 129"/>
          <p:cNvSpPr>
            <a:spLocks noChangeArrowheads="1"/>
          </p:cNvSpPr>
          <p:nvPr/>
        </p:nvSpPr>
        <p:spPr bwMode="auto">
          <a:xfrm>
            <a:off x="1600200" y="3511523"/>
            <a:ext cx="23564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0"/>
              <a:t>102</a:t>
            </a:r>
          </a:p>
        </p:txBody>
      </p:sp>
      <p:sp>
        <p:nvSpPr>
          <p:cNvPr id="132" name="Rectangle 130"/>
          <p:cNvSpPr>
            <a:spLocks noChangeArrowheads="1"/>
          </p:cNvSpPr>
          <p:nvPr/>
        </p:nvSpPr>
        <p:spPr bwMode="auto">
          <a:xfrm>
            <a:off x="1600200" y="2982885"/>
            <a:ext cx="23564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0"/>
              <a:t>103</a:t>
            </a:r>
          </a:p>
        </p:txBody>
      </p:sp>
      <p:sp>
        <p:nvSpPr>
          <p:cNvPr id="133" name="Rectangle 131"/>
          <p:cNvSpPr>
            <a:spLocks noChangeArrowheads="1"/>
          </p:cNvSpPr>
          <p:nvPr/>
        </p:nvSpPr>
        <p:spPr bwMode="auto">
          <a:xfrm>
            <a:off x="1600200" y="2452660"/>
            <a:ext cx="23564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0"/>
              <a:t>104</a:t>
            </a:r>
          </a:p>
        </p:txBody>
      </p:sp>
      <p:sp>
        <p:nvSpPr>
          <p:cNvPr id="134" name="Rectangle 132"/>
          <p:cNvSpPr>
            <a:spLocks noChangeArrowheads="1"/>
          </p:cNvSpPr>
          <p:nvPr/>
        </p:nvSpPr>
        <p:spPr bwMode="auto">
          <a:xfrm>
            <a:off x="1600200" y="1924023"/>
            <a:ext cx="23564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0"/>
              <a:t>105</a:t>
            </a:r>
          </a:p>
        </p:txBody>
      </p:sp>
      <p:sp>
        <p:nvSpPr>
          <p:cNvPr id="135" name="Rectangle 133"/>
          <p:cNvSpPr>
            <a:spLocks noChangeArrowheads="1"/>
          </p:cNvSpPr>
          <p:nvPr/>
        </p:nvSpPr>
        <p:spPr bwMode="auto">
          <a:xfrm rot="18900000">
            <a:off x="2152795" y="5845684"/>
            <a:ext cx="2981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0"/>
              <a:t>WB1</a:t>
            </a:r>
          </a:p>
        </p:txBody>
      </p:sp>
      <p:sp>
        <p:nvSpPr>
          <p:cNvPr id="136" name="Rectangle 134"/>
          <p:cNvSpPr>
            <a:spLocks noChangeArrowheads="1"/>
          </p:cNvSpPr>
          <p:nvPr/>
        </p:nvSpPr>
        <p:spPr bwMode="auto">
          <a:xfrm rot="18900000">
            <a:off x="3276745" y="5845684"/>
            <a:ext cx="2981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0"/>
              <a:t>WB2</a:t>
            </a:r>
          </a:p>
        </p:txBody>
      </p:sp>
      <p:sp>
        <p:nvSpPr>
          <p:cNvPr id="137" name="Rectangle 135"/>
          <p:cNvSpPr>
            <a:spLocks noChangeArrowheads="1"/>
          </p:cNvSpPr>
          <p:nvPr/>
        </p:nvSpPr>
        <p:spPr bwMode="auto">
          <a:xfrm rot="18900000">
            <a:off x="4447822" y="5836159"/>
            <a:ext cx="23724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0"/>
              <a:t>EB1</a:t>
            </a:r>
          </a:p>
        </p:txBody>
      </p:sp>
      <p:sp>
        <p:nvSpPr>
          <p:cNvPr id="138" name="Rectangle 136"/>
          <p:cNvSpPr>
            <a:spLocks noChangeArrowheads="1"/>
          </p:cNvSpPr>
          <p:nvPr/>
        </p:nvSpPr>
        <p:spPr bwMode="auto">
          <a:xfrm rot="18900000">
            <a:off x="5571772" y="5836159"/>
            <a:ext cx="23724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0"/>
              <a:t>EB2</a:t>
            </a:r>
          </a:p>
        </p:txBody>
      </p:sp>
      <p:sp>
        <p:nvSpPr>
          <p:cNvPr id="139" name="Rectangle 137"/>
          <p:cNvSpPr>
            <a:spLocks noChangeArrowheads="1"/>
          </p:cNvSpPr>
          <p:nvPr/>
        </p:nvSpPr>
        <p:spPr bwMode="auto">
          <a:xfrm rot="18900000">
            <a:off x="6439312" y="5912359"/>
            <a:ext cx="5452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0"/>
              <a:t>WBCRCP</a:t>
            </a:r>
          </a:p>
        </p:txBody>
      </p:sp>
      <p:sp>
        <p:nvSpPr>
          <p:cNvPr id="140" name="Rectangle 138"/>
          <p:cNvSpPr>
            <a:spLocks noChangeArrowheads="1"/>
          </p:cNvSpPr>
          <p:nvPr/>
        </p:nvSpPr>
        <p:spPr bwMode="auto">
          <a:xfrm>
            <a:off x="4556125" y="6172173"/>
            <a:ext cx="411163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>
              <a:defRPr/>
            </a:pPr>
            <a:r>
              <a:rPr lang="en-US"/>
              <a:t>Section </a:t>
            </a:r>
            <a:endParaRPr lang="en-US" b="0"/>
          </a:p>
        </p:txBody>
      </p:sp>
      <p:sp>
        <p:nvSpPr>
          <p:cNvPr id="141" name="Rectangle 139"/>
          <p:cNvSpPr>
            <a:spLocks noChangeArrowheads="1"/>
          </p:cNvSpPr>
          <p:nvPr/>
        </p:nvSpPr>
        <p:spPr bwMode="auto">
          <a:xfrm rot="16200000">
            <a:off x="140579" y="3555585"/>
            <a:ext cx="17683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/>
              <a:t>Overall Level (dBA)</a:t>
            </a:r>
          </a:p>
        </p:txBody>
      </p:sp>
      <p:sp>
        <p:nvSpPr>
          <p:cNvPr id="142" name="Rectangle 141"/>
          <p:cNvSpPr>
            <a:spLocks noChangeAspect="1" noChangeArrowheads="1"/>
          </p:cNvSpPr>
          <p:nvPr/>
        </p:nvSpPr>
        <p:spPr bwMode="auto">
          <a:xfrm>
            <a:off x="5584825" y="2289148"/>
            <a:ext cx="155575" cy="155575"/>
          </a:xfrm>
          <a:prstGeom prst="rect">
            <a:avLst/>
          </a:prstGeom>
          <a:solidFill>
            <a:schemeClr val="accent1"/>
          </a:solidFill>
          <a:ln w="762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43" name="Rectangle 142"/>
          <p:cNvSpPr>
            <a:spLocks noChangeArrowheads="1"/>
          </p:cNvSpPr>
          <p:nvPr/>
        </p:nvSpPr>
        <p:spPr bwMode="auto">
          <a:xfrm>
            <a:off x="5826125" y="2266923"/>
            <a:ext cx="6559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May </a:t>
            </a:r>
            <a:r>
              <a:rPr lang="en-US" sz="1200" b="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2006 </a:t>
            </a:r>
            <a:endParaRPr lang="en-US" sz="1200" b="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4" name="Rectangle 143"/>
          <p:cNvSpPr>
            <a:spLocks noChangeArrowheads="1"/>
          </p:cNvSpPr>
          <p:nvPr/>
        </p:nvSpPr>
        <p:spPr bwMode="auto">
          <a:xfrm>
            <a:off x="5584825" y="2630460"/>
            <a:ext cx="155575" cy="155575"/>
          </a:xfrm>
          <a:prstGeom prst="rect">
            <a:avLst/>
          </a:prstGeom>
          <a:solidFill>
            <a:srgbClr val="FF6600"/>
          </a:solidFill>
          <a:ln w="762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45" name="Rectangle 144"/>
          <p:cNvSpPr>
            <a:spLocks noChangeArrowheads="1"/>
          </p:cNvSpPr>
          <p:nvPr/>
        </p:nvSpPr>
        <p:spPr bwMode="auto">
          <a:xfrm>
            <a:off x="5826125" y="2620935"/>
            <a:ext cx="66293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Sept </a:t>
            </a:r>
            <a:r>
              <a:rPr lang="en-US" sz="1200" b="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2006 </a:t>
            </a:r>
            <a:endParaRPr lang="en-US" sz="1200" b="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6" name="Text Box 402"/>
          <p:cNvSpPr txBox="1">
            <a:spLocks noChangeArrowheads="1"/>
          </p:cNvSpPr>
          <p:nvPr/>
        </p:nvSpPr>
        <p:spPr bwMode="auto">
          <a:xfrm rot="16200000">
            <a:off x="1998646" y="4547660"/>
            <a:ext cx="6731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CRCP</a:t>
            </a:r>
          </a:p>
        </p:txBody>
      </p:sp>
      <p:sp>
        <p:nvSpPr>
          <p:cNvPr id="147" name="Text Box 402"/>
          <p:cNvSpPr txBox="1">
            <a:spLocks noChangeArrowheads="1"/>
          </p:cNvSpPr>
          <p:nvPr/>
        </p:nvSpPr>
        <p:spPr bwMode="auto">
          <a:xfrm rot="16200000">
            <a:off x="3124978" y="3975334"/>
            <a:ext cx="6731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CRCP</a:t>
            </a:r>
          </a:p>
        </p:txBody>
      </p:sp>
      <p:sp>
        <p:nvSpPr>
          <p:cNvPr id="148" name="Text Box 402"/>
          <p:cNvSpPr txBox="1">
            <a:spLocks noChangeArrowheads="1"/>
          </p:cNvSpPr>
          <p:nvPr/>
        </p:nvSpPr>
        <p:spPr bwMode="auto">
          <a:xfrm rot="16200000">
            <a:off x="4251311" y="4957202"/>
            <a:ext cx="6731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CRCP</a:t>
            </a:r>
          </a:p>
        </p:txBody>
      </p:sp>
      <p:sp>
        <p:nvSpPr>
          <p:cNvPr id="149" name="Text Box 393"/>
          <p:cNvSpPr txBox="1">
            <a:spLocks noChangeArrowheads="1"/>
          </p:cNvSpPr>
          <p:nvPr/>
        </p:nvSpPr>
        <p:spPr bwMode="auto">
          <a:xfrm rot="16200000">
            <a:off x="3532621" y="4707308"/>
            <a:ext cx="5304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PFC</a:t>
            </a:r>
            <a:endParaRPr lang="en-US" alt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0" name="Text Box 393"/>
          <p:cNvSpPr txBox="1">
            <a:spLocks noChangeArrowheads="1"/>
          </p:cNvSpPr>
          <p:nvPr/>
        </p:nvSpPr>
        <p:spPr bwMode="auto">
          <a:xfrm rot="16200000">
            <a:off x="2410259" y="5313088"/>
            <a:ext cx="5304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PFC</a:t>
            </a:r>
            <a:endParaRPr lang="en-US" alt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1" name="Text Box 393"/>
          <p:cNvSpPr txBox="1">
            <a:spLocks noChangeArrowheads="1"/>
          </p:cNvSpPr>
          <p:nvPr/>
        </p:nvSpPr>
        <p:spPr bwMode="auto">
          <a:xfrm rot="16200000">
            <a:off x="4650700" y="5042823"/>
            <a:ext cx="5304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PFC</a:t>
            </a:r>
            <a:endParaRPr lang="en-US" alt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2" name="Text Box 393"/>
          <p:cNvSpPr txBox="1">
            <a:spLocks noChangeArrowheads="1"/>
          </p:cNvSpPr>
          <p:nvPr/>
        </p:nvSpPr>
        <p:spPr bwMode="auto">
          <a:xfrm rot="16200000">
            <a:off x="5768061" y="5328815"/>
            <a:ext cx="5304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PFC</a:t>
            </a:r>
            <a:endParaRPr lang="en-US" alt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3" name="Text Box 402"/>
          <p:cNvSpPr txBox="1">
            <a:spLocks noChangeArrowheads="1"/>
          </p:cNvSpPr>
          <p:nvPr/>
        </p:nvSpPr>
        <p:spPr bwMode="auto">
          <a:xfrm rot="16200000">
            <a:off x="6845800" y="3807858"/>
            <a:ext cx="6731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CRCP</a:t>
            </a:r>
          </a:p>
        </p:txBody>
      </p:sp>
    </p:spTree>
    <p:extLst>
      <p:ext uri="{BB962C8B-B14F-4D97-AF65-F5344CB8AC3E}">
        <p14:creationId xmlns:p14="http://schemas.microsoft.com/office/powerpoint/2010/main" val="155845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OBSI Tests – Before vs. After (2006)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100" y="65385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18109" y="6613334"/>
            <a:ext cx="4297680" cy="283578"/>
          </a:xfrm>
          <a:prstGeom prst="rect">
            <a:avLst/>
          </a:prstGeom>
        </p:spPr>
      </p:pic>
      <p:sp>
        <p:nvSpPr>
          <p:cNvPr id="10" name="AutoShape 6"/>
          <p:cNvSpPr>
            <a:spLocks noChangeAspect="1" noChangeArrowheads="1"/>
          </p:cNvSpPr>
          <p:nvPr/>
        </p:nvSpPr>
        <p:spPr bwMode="auto">
          <a:xfrm>
            <a:off x="1298575" y="1347760"/>
            <a:ext cx="626745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46" name="Rectangle 8"/>
          <p:cNvSpPr>
            <a:spLocks noChangeArrowheads="1"/>
          </p:cNvSpPr>
          <p:nvPr/>
        </p:nvSpPr>
        <p:spPr bwMode="auto">
          <a:xfrm>
            <a:off x="1751013" y="1716088"/>
            <a:ext cx="6229350" cy="173037"/>
          </a:xfrm>
          <a:prstGeom prst="rect">
            <a:avLst/>
          </a:prstGeom>
          <a:solidFill>
            <a:srgbClr val="E1E1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47" name="Rectangle 9"/>
          <p:cNvSpPr>
            <a:spLocks noChangeArrowheads="1"/>
          </p:cNvSpPr>
          <p:nvPr/>
        </p:nvSpPr>
        <p:spPr bwMode="auto">
          <a:xfrm>
            <a:off x="1751013" y="1889125"/>
            <a:ext cx="6229350" cy="130175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48" name="Rectangle 10"/>
          <p:cNvSpPr>
            <a:spLocks noChangeArrowheads="1"/>
          </p:cNvSpPr>
          <p:nvPr/>
        </p:nvSpPr>
        <p:spPr bwMode="auto">
          <a:xfrm>
            <a:off x="1751013" y="2019300"/>
            <a:ext cx="6229350" cy="9842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49" name="Rectangle 11"/>
          <p:cNvSpPr>
            <a:spLocks noChangeArrowheads="1"/>
          </p:cNvSpPr>
          <p:nvPr/>
        </p:nvSpPr>
        <p:spPr bwMode="auto">
          <a:xfrm>
            <a:off x="1751013" y="2117725"/>
            <a:ext cx="6229350" cy="82550"/>
          </a:xfrm>
          <a:prstGeom prst="rect">
            <a:avLst/>
          </a:prstGeom>
          <a:solidFill>
            <a:srgbClr val="DBDB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50" name="Rectangle 12"/>
          <p:cNvSpPr>
            <a:spLocks noChangeArrowheads="1"/>
          </p:cNvSpPr>
          <p:nvPr/>
        </p:nvSpPr>
        <p:spPr bwMode="auto">
          <a:xfrm>
            <a:off x="1751013" y="2200275"/>
            <a:ext cx="6229350" cy="65088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51" name="Rectangle 13"/>
          <p:cNvSpPr>
            <a:spLocks noChangeArrowheads="1"/>
          </p:cNvSpPr>
          <p:nvPr/>
        </p:nvSpPr>
        <p:spPr bwMode="auto">
          <a:xfrm>
            <a:off x="1751013" y="2265363"/>
            <a:ext cx="6229350" cy="49212"/>
          </a:xfrm>
          <a:prstGeom prst="rect">
            <a:avLst/>
          </a:prstGeom>
          <a:solidFill>
            <a:srgbClr val="D7D7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52" name="Rectangle 14"/>
          <p:cNvSpPr>
            <a:spLocks noChangeArrowheads="1"/>
          </p:cNvSpPr>
          <p:nvPr/>
        </p:nvSpPr>
        <p:spPr bwMode="auto">
          <a:xfrm>
            <a:off x="1751013" y="2314575"/>
            <a:ext cx="6229350" cy="65088"/>
          </a:xfrm>
          <a:prstGeom prst="rect">
            <a:avLst/>
          </a:prstGeom>
          <a:solidFill>
            <a:srgbClr val="D5D5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53" name="Rectangle 15"/>
          <p:cNvSpPr>
            <a:spLocks noChangeArrowheads="1"/>
          </p:cNvSpPr>
          <p:nvPr/>
        </p:nvSpPr>
        <p:spPr bwMode="auto">
          <a:xfrm>
            <a:off x="1751013" y="2379663"/>
            <a:ext cx="6229350" cy="49212"/>
          </a:xfrm>
          <a:prstGeom prst="rect">
            <a:avLst/>
          </a:pr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54" name="Rectangle 16"/>
          <p:cNvSpPr>
            <a:spLocks noChangeArrowheads="1"/>
          </p:cNvSpPr>
          <p:nvPr/>
        </p:nvSpPr>
        <p:spPr bwMode="auto">
          <a:xfrm>
            <a:off x="1751013" y="2428875"/>
            <a:ext cx="6229350" cy="34925"/>
          </a:xfrm>
          <a:prstGeom prst="rect">
            <a:avLst/>
          </a:prstGeom>
          <a:solidFill>
            <a:srgbClr val="D1D1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55" name="Rectangle 17"/>
          <p:cNvSpPr>
            <a:spLocks noChangeArrowheads="1"/>
          </p:cNvSpPr>
          <p:nvPr/>
        </p:nvSpPr>
        <p:spPr bwMode="auto">
          <a:xfrm>
            <a:off x="1751013" y="2463800"/>
            <a:ext cx="6229350" cy="49213"/>
          </a:xfrm>
          <a:prstGeom prst="rect">
            <a:avLst/>
          </a:prstGeom>
          <a:solidFill>
            <a:srgbClr val="CFCF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56" name="Rectangle 18"/>
          <p:cNvSpPr>
            <a:spLocks noChangeArrowheads="1"/>
          </p:cNvSpPr>
          <p:nvPr/>
        </p:nvSpPr>
        <p:spPr bwMode="auto">
          <a:xfrm>
            <a:off x="1751013" y="2513013"/>
            <a:ext cx="6229350" cy="47625"/>
          </a:xfrm>
          <a:prstGeom prst="rect">
            <a:avLst/>
          </a:prstGeom>
          <a:solidFill>
            <a:srgbClr val="CDCD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57" name="Rectangle 19"/>
          <p:cNvSpPr>
            <a:spLocks noChangeArrowheads="1"/>
          </p:cNvSpPr>
          <p:nvPr/>
        </p:nvSpPr>
        <p:spPr bwMode="auto">
          <a:xfrm>
            <a:off x="1751013" y="2560638"/>
            <a:ext cx="6229350" cy="33337"/>
          </a:xfrm>
          <a:prstGeom prst="rect">
            <a:avLst/>
          </a:prstGeom>
          <a:solidFill>
            <a:srgbClr val="CBCB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58" name="Rectangle 20"/>
          <p:cNvSpPr>
            <a:spLocks noChangeArrowheads="1"/>
          </p:cNvSpPr>
          <p:nvPr/>
        </p:nvSpPr>
        <p:spPr bwMode="auto">
          <a:xfrm>
            <a:off x="1751013" y="2593975"/>
            <a:ext cx="6229350" cy="33338"/>
          </a:xfrm>
          <a:prstGeom prst="rect">
            <a:avLst/>
          </a:prstGeom>
          <a:solidFill>
            <a:srgbClr val="C9C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59" name="Rectangle 21"/>
          <p:cNvSpPr>
            <a:spLocks noChangeArrowheads="1"/>
          </p:cNvSpPr>
          <p:nvPr/>
        </p:nvSpPr>
        <p:spPr bwMode="auto">
          <a:xfrm>
            <a:off x="1751013" y="2627313"/>
            <a:ext cx="6229350" cy="31750"/>
          </a:xfrm>
          <a:prstGeom prst="rect">
            <a:avLst/>
          </a:prstGeom>
          <a:solidFill>
            <a:srgbClr val="C7C7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60" name="Rectangle 22"/>
          <p:cNvSpPr>
            <a:spLocks noChangeArrowheads="1"/>
          </p:cNvSpPr>
          <p:nvPr/>
        </p:nvSpPr>
        <p:spPr bwMode="auto">
          <a:xfrm>
            <a:off x="1751013" y="2659063"/>
            <a:ext cx="6229350" cy="50800"/>
          </a:xfrm>
          <a:prstGeom prst="rect">
            <a:avLst/>
          </a:prstGeom>
          <a:solidFill>
            <a:srgbClr val="C5C5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61" name="Rectangle 23"/>
          <p:cNvSpPr>
            <a:spLocks noChangeArrowheads="1"/>
          </p:cNvSpPr>
          <p:nvPr/>
        </p:nvSpPr>
        <p:spPr bwMode="auto">
          <a:xfrm>
            <a:off x="1751013" y="2709863"/>
            <a:ext cx="6229350" cy="31750"/>
          </a:xfrm>
          <a:prstGeom prst="rect">
            <a:avLst/>
          </a:prstGeom>
          <a:solidFill>
            <a:srgbClr val="C3C3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62" name="Rectangle 24"/>
          <p:cNvSpPr>
            <a:spLocks noChangeArrowheads="1"/>
          </p:cNvSpPr>
          <p:nvPr/>
        </p:nvSpPr>
        <p:spPr bwMode="auto">
          <a:xfrm>
            <a:off x="1751013" y="2741613"/>
            <a:ext cx="6229350" cy="33337"/>
          </a:xfrm>
          <a:prstGeom prst="rect">
            <a:avLst/>
          </a:prstGeom>
          <a:solidFill>
            <a:srgbClr val="C1C1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63" name="Rectangle 25"/>
          <p:cNvSpPr>
            <a:spLocks noChangeArrowheads="1"/>
          </p:cNvSpPr>
          <p:nvPr/>
        </p:nvSpPr>
        <p:spPr bwMode="auto">
          <a:xfrm>
            <a:off x="1751013" y="2774950"/>
            <a:ext cx="6229350" cy="33338"/>
          </a:xfrm>
          <a:prstGeom prst="rect">
            <a:avLst/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64" name="Rectangle 26"/>
          <p:cNvSpPr>
            <a:spLocks noChangeArrowheads="1"/>
          </p:cNvSpPr>
          <p:nvPr/>
        </p:nvSpPr>
        <p:spPr bwMode="auto">
          <a:xfrm>
            <a:off x="1751013" y="2808288"/>
            <a:ext cx="6229350" cy="31750"/>
          </a:xfrm>
          <a:prstGeom prst="rect">
            <a:avLst/>
          </a:prstGeom>
          <a:solidFill>
            <a:srgbClr val="BDBD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65" name="Rectangle 27"/>
          <p:cNvSpPr>
            <a:spLocks noChangeArrowheads="1"/>
          </p:cNvSpPr>
          <p:nvPr/>
        </p:nvSpPr>
        <p:spPr bwMode="auto">
          <a:xfrm>
            <a:off x="1751013" y="2840038"/>
            <a:ext cx="6229350" cy="33337"/>
          </a:xfrm>
          <a:prstGeom prst="rect">
            <a:avLst/>
          </a:prstGeom>
          <a:solidFill>
            <a:srgbClr val="BBBB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66" name="Rectangle 28"/>
          <p:cNvSpPr>
            <a:spLocks noChangeArrowheads="1"/>
          </p:cNvSpPr>
          <p:nvPr/>
        </p:nvSpPr>
        <p:spPr bwMode="auto">
          <a:xfrm>
            <a:off x="1751013" y="2873375"/>
            <a:ext cx="6229350" cy="33338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67" name="Rectangle 29"/>
          <p:cNvSpPr>
            <a:spLocks noChangeArrowheads="1"/>
          </p:cNvSpPr>
          <p:nvPr/>
        </p:nvSpPr>
        <p:spPr bwMode="auto">
          <a:xfrm>
            <a:off x="1751013" y="2906713"/>
            <a:ext cx="6229350" cy="31750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68" name="Rectangle 30"/>
          <p:cNvSpPr>
            <a:spLocks noChangeArrowheads="1"/>
          </p:cNvSpPr>
          <p:nvPr/>
        </p:nvSpPr>
        <p:spPr bwMode="auto">
          <a:xfrm>
            <a:off x="1751013" y="2938463"/>
            <a:ext cx="6229350" cy="33337"/>
          </a:xfrm>
          <a:prstGeom prst="rect">
            <a:avLst/>
          </a:pr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69" name="Rectangle 31"/>
          <p:cNvSpPr>
            <a:spLocks noChangeArrowheads="1"/>
          </p:cNvSpPr>
          <p:nvPr/>
        </p:nvSpPr>
        <p:spPr bwMode="auto">
          <a:xfrm>
            <a:off x="1751013" y="2971800"/>
            <a:ext cx="6229350" cy="31750"/>
          </a:xfrm>
          <a:prstGeom prst="rect">
            <a:avLst/>
          </a:prstGeom>
          <a:solidFill>
            <a:srgbClr val="B3B3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70" name="Rectangle 32"/>
          <p:cNvSpPr>
            <a:spLocks noChangeArrowheads="1"/>
          </p:cNvSpPr>
          <p:nvPr/>
        </p:nvSpPr>
        <p:spPr bwMode="auto">
          <a:xfrm>
            <a:off x="1751013" y="3003550"/>
            <a:ext cx="6229350" cy="49213"/>
          </a:xfrm>
          <a:prstGeom prst="rect">
            <a:avLst/>
          </a:pr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71" name="Rectangle 33"/>
          <p:cNvSpPr>
            <a:spLocks noChangeArrowheads="1"/>
          </p:cNvSpPr>
          <p:nvPr/>
        </p:nvSpPr>
        <p:spPr bwMode="auto">
          <a:xfrm>
            <a:off x="1751013" y="3052763"/>
            <a:ext cx="6229350" cy="34925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72" name="Rectangle 34"/>
          <p:cNvSpPr>
            <a:spLocks noChangeArrowheads="1"/>
          </p:cNvSpPr>
          <p:nvPr/>
        </p:nvSpPr>
        <p:spPr bwMode="auto">
          <a:xfrm>
            <a:off x="1751013" y="3087688"/>
            <a:ext cx="6229350" cy="31750"/>
          </a:xfrm>
          <a:prstGeom prst="rect">
            <a:avLst/>
          </a:prstGeom>
          <a:solidFill>
            <a:srgbClr val="ADAD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73" name="Rectangle 35"/>
          <p:cNvSpPr>
            <a:spLocks noChangeArrowheads="1"/>
          </p:cNvSpPr>
          <p:nvPr/>
        </p:nvSpPr>
        <p:spPr bwMode="auto">
          <a:xfrm>
            <a:off x="1751013" y="3119438"/>
            <a:ext cx="6229350" cy="33337"/>
          </a:xfrm>
          <a:prstGeom prst="rect">
            <a:avLst/>
          </a:prstGeom>
          <a:solidFill>
            <a:srgbClr val="ABAB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74" name="Rectangle 36"/>
          <p:cNvSpPr>
            <a:spLocks noChangeArrowheads="1"/>
          </p:cNvSpPr>
          <p:nvPr/>
        </p:nvSpPr>
        <p:spPr bwMode="auto">
          <a:xfrm>
            <a:off x="1751013" y="3152775"/>
            <a:ext cx="6229350" cy="49213"/>
          </a:xfrm>
          <a:prstGeom prst="rect">
            <a:avLst/>
          </a:prstGeom>
          <a:solidFill>
            <a:srgbClr val="A9A9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75" name="Rectangle 37"/>
          <p:cNvSpPr>
            <a:spLocks noChangeArrowheads="1"/>
          </p:cNvSpPr>
          <p:nvPr/>
        </p:nvSpPr>
        <p:spPr bwMode="auto">
          <a:xfrm>
            <a:off x="1751013" y="3201988"/>
            <a:ext cx="6229350" cy="31750"/>
          </a:xfrm>
          <a:prstGeom prst="rect">
            <a:avLst/>
          </a:prstGeom>
          <a:solidFill>
            <a:srgbClr val="A7A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76" name="Rectangle 38"/>
          <p:cNvSpPr>
            <a:spLocks noChangeArrowheads="1"/>
          </p:cNvSpPr>
          <p:nvPr/>
        </p:nvSpPr>
        <p:spPr bwMode="auto">
          <a:xfrm>
            <a:off x="1751013" y="3233738"/>
            <a:ext cx="6229350" cy="49212"/>
          </a:xfrm>
          <a:prstGeom prst="rect">
            <a:avLst/>
          </a:pr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77" name="Rectangle 39"/>
          <p:cNvSpPr>
            <a:spLocks noChangeArrowheads="1"/>
          </p:cNvSpPr>
          <p:nvPr/>
        </p:nvSpPr>
        <p:spPr bwMode="auto">
          <a:xfrm>
            <a:off x="1751013" y="3282950"/>
            <a:ext cx="6229350" cy="49213"/>
          </a:xfrm>
          <a:prstGeom prst="rect">
            <a:avLst/>
          </a:prstGeom>
          <a:solidFill>
            <a:srgbClr val="A3A3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78" name="Rectangle 40"/>
          <p:cNvSpPr>
            <a:spLocks noChangeArrowheads="1"/>
          </p:cNvSpPr>
          <p:nvPr/>
        </p:nvSpPr>
        <p:spPr bwMode="auto">
          <a:xfrm>
            <a:off x="1751013" y="3332163"/>
            <a:ext cx="6229350" cy="49212"/>
          </a:xfrm>
          <a:prstGeom prst="rect">
            <a:avLst/>
          </a:prstGeom>
          <a:solidFill>
            <a:srgbClr val="A1A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79" name="Rectangle 41"/>
          <p:cNvSpPr>
            <a:spLocks noChangeArrowheads="1"/>
          </p:cNvSpPr>
          <p:nvPr/>
        </p:nvSpPr>
        <p:spPr bwMode="auto">
          <a:xfrm>
            <a:off x="1751013" y="3381375"/>
            <a:ext cx="6229350" cy="66675"/>
          </a:xfrm>
          <a:prstGeom prst="rect">
            <a:avLst/>
          </a:prstGeom>
          <a:solidFill>
            <a:srgbClr val="9F9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80" name="Rectangle 42"/>
          <p:cNvSpPr>
            <a:spLocks noChangeArrowheads="1"/>
          </p:cNvSpPr>
          <p:nvPr/>
        </p:nvSpPr>
        <p:spPr bwMode="auto">
          <a:xfrm>
            <a:off x="1751013" y="3448050"/>
            <a:ext cx="6229350" cy="65088"/>
          </a:xfrm>
          <a:prstGeom prst="rect">
            <a:avLst/>
          </a:prstGeom>
          <a:solidFill>
            <a:srgbClr val="9D9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81" name="Rectangle 43"/>
          <p:cNvSpPr>
            <a:spLocks noChangeArrowheads="1"/>
          </p:cNvSpPr>
          <p:nvPr/>
        </p:nvSpPr>
        <p:spPr bwMode="auto">
          <a:xfrm>
            <a:off x="1751013" y="3513138"/>
            <a:ext cx="6229350" cy="82550"/>
          </a:xfrm>
          <a:prstGeom prst="rect">
            <a:avLst/>
          </a:prstGeom>
          <a:solidFill>
            <a:srgbClr val="9B9B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82" name="Rectangle 44"/>
          <p:cNvSpPr>
            <a:spLocks noChangeArrowheads="1"/>
          </p:cNvSpPr>
          <p:nvPr/>
        </p:nvSpPr>
        <p:spPr bwMode="auto">
          <a:xfrm>
            <a:off x="1751013" y="3595688"/>
            <a:ext cx="6229350" cy="96837"/>
          </a:xfrm>
          <a:prstGeom prst="rect">
            <a:avLst/>
          </a:pr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83" name="Rectangle 45"/>
          <p:cNvSpPr>
            <a:spLocks noChangeArrowheads="1"/>
          </p:cNvSpPr>
          <p:nvPr/>
        </p:nvSpPr>
        <p:spPr bwMode="auto">
          <a:xfrm>
            <a:off x="1751013" y="3692525"/>
            <a:ext cx="6229350" cy="296863"/>
          </a:xfrm>
          <a:prstGeom prst="rect">
            <a:avLst/>
          </a:prstGeom>
          <a:solidFill>
            <a:srgbClr val="9797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84" name="Rectangle 46"/>
          <p:cNvSpPr>
            <a:spLocks noChangeArrowheads="1"/>
          </p:cNvSpPr>
          <p:nvPr/>
        </p:nvSpPr>
        <p:spPr bwMode="auto">
          <a:xfrm>
            <a:off x="1751013" y="3989388"/>
            <a:ext cx="6229350" cy="98425"/>
          </a:xfrm>
          <a:prstGeom prst="rect">
            <a:avLst/>
          </a:pr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85" name="Rectangle 47"/>
          <p:cNvSpPr>
            <a:spLocks noChangeArrowheads="1"/>
          </p:cNvSpPr>
          <p:nvPr/>
        </p:nvSpPr>
        <p:spPr bwMode="auto">
          <a:xfrm>
            <a:off x="1751013" y="4087813"/>
            <a:ext cx="6229350" cy="66675"/>
          </a:xfrm>
          <a:prstGeom prst="rect">
            <a:avLst/>
          </a:prstGeom>
          <a:solidFill>
            <a:srgbClr val="9B9B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86" name="Rectangle 48"/>
          <p:cNvSpPr>
            <a:spLocks noChangeArrowheads="1"/>
          </p:cNvSpPr>
          <p:nvPr/>
        </p:nvSpPr>
        <p:spPr bwMode="auto">
          <a:xfrm>
            <a:off x="1751013" y="4154488"/>
            <a:ext cx="6229350" cy="65087"/>
          </a:xfrm>
          <a:prstGeom prst="rect">
            <a:avLst/>
          </a:prstGeom>
          <a:solidFill>
            <a:srgbClr val="9D9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87" name="Rectangle 49"/>
          <p:cNvSpPr>
            <a:spLocks noChangeArrowheads="1"/>
          </p:cNvSpPr>
          <p:nvPr/>
        </p:nvSpPr>
        <p:spPr bwMode="auto">
          <a:xfrm>
            <a:off x="1751013" y="4219575"/>
            <a:ext cx="6229350" cy="49213"/>
          </a:xfrm>
          <a:prstGeom prst="rect">
            <a:avLst/>
          </a:prstGeom>
          <a:solidFill>
            <a:srgbClr val="9F9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88" name="Rectangle 50"/>
          <p:cNvSpPr>
            <a:spLocks noChangeArrowheads="1"/>
          </p:cNvSpPr>
          <p:nvPr/>
        </p:nvSpPr>
        <p:spPr bwMode="auto">
          <a:xfrm>
            <a:off x="1751013" y="4268788"/>
            <a:ext cx="6229350" cy="47625"/>
          </a:xfrm>
          <a:prstGeom prst="rect">
            <a:avLst/>
          </a:prstGeom>
          <a:solidFill>
            <a:srgbClr val="A1A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89" name="Rectangle 51"/>
          <p:cNvSpPr>
            <a:spLocks noChangeArrowheads="1"/>
          </p:cNvSpPr>
          <p:nvPr/>
        </p:nvSpPr>
        <p:spPr bwMode="auto">
          <a:xfrm>
            <a:off x="1751013" y="4316413"/>
            <a:ext cx="6229350" cy="49212"/>
          </a:xfrm>
          <a:prstGeom prst="rect">
            <a:avLst/>
          </a:prstGeom>
          <a:solidFill>
            <a:srgbClr val="A3A3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90" name="Rectangle 52"/>
          <p:cNvSpPr>
            <a:spLocks noChangeArrowheads="1"/>
          </p:cNvSpPr>
          <p:nvPr/>
        </p:nvSpPr>
        <p:spPr bwMode="auto">
          <a:xfrm>
            <a:off x="1751013" y="4365625"/>
            <a:ext cx="6229350" cy="49213"/>
          </a:xfrm>
          <a:prstGeom prst="rect">
            <a:avLst/>
          </a:pr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91" name="Rectangle 53"/>
          <p:cNvSpPr>
            <a:spLocks noChangeArrowheads="1"/>
          </p:cNvSpPr>
          <p:nvPr/>
        </p:nvSpPr>
        <p:spPr bwMode="auto">
          <a:xfrm>
            <a:off x="1751013" y="4414838"/>
            <a:ext cx="6229350" cy="34925"/>
          </a:xfrm>
          <a:prstGeom prst="rect">
            <a:avLst/>
          </a:prstGeom>
          <a:solidFill>
            <a:srgbClr val="A7A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92" name="Rectangle 54"/>
          <p:cNvSpPr>
            <a:spLocks noChangeArrowheads="1"/>
          </p:cNvSpPr>
          <p:nvPr/>
        </p:nvSpPr>
        <p:spPr bwMode="auto">
          <a:xfrm>
            <a:off x="1751013" y="4449763"/>
            <a:ext cx="6229350" cy="49212"/>
          </a:xfrm>
          <a:prstGeom prst="rect">
            <a:avLst/>
          </a:prstGeom>
          <a:solidFill>
            <a:srgbClr val="A9A9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93" name="Rectangle 55"/>
          <p:cNvSpPr>
            <a:spLocks noChangeArrowheads="1"/>
          </p:cNvSpPr>
          <p:nvPr/>
        </p:nvSpPr>
        <p:spPr bwMode="auto">
          <a:xfrm>
            <a:off x="1751013" y="4498975"/>
            <a:ext cx="6229350" cy="31750"/>
          </a:xfrm>
          <a:prstGeom prst="rect">
            <a:avLst/>
          </a:prstGeom>
          <a:solidFill>
            <a:srgbClr val="ABAB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94" name="Rectangle 56"/>
          <p:cNvSpPr>
            <a:spLocks noChangeArrowheads="1"/>
          </p:cNvSpPr>
          <p:nvPr/>
        </p:nvSpPr>
        <p:spPr bwMode="auto">
          <a:xfrm>
            <a:off x="1751013" y="4530725"/>
            <a:ext cx="6229350" cy="33338"/>
          </a:xfrm>
          <a:prstGeom prst="rect">
            <a:avLst/>
          </a:prstGeom>
          <a:solidFill>
            <a:srgbClr val="ADAD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95" name="Rectangle 57"/>
          <p:cNvSpPr>
            <a:spLocks noChangeArrowheads="1"/>
          </p:cNvSpPr>
          <p:nvPr/>
        </p:nvSpPr>
        <p:spPr bwMode="auto">
          <a:xfrm>
            <a:off x="1751013" y="4564063"/>
            <a:ext cx="6229350" cy="3175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96" name="Rectangle 58"/>
          <p:cNvSpPr>
            <a:spLocks noChangeArrowheads="1"/>
          </p:cNvSpPr>
          <p:nvPr/>
        </p:nvSpPr>
        <p:spPr bwMode="auto">
          <a:xfrm>
            <a:off x="1751013" y="4595813"/>
            <a:ext cx="6229350" cy="50800"/>
          </a:xfrm>
          <a:prstGeom prst="rect">
            <a:avLst/>
          </a:pr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97" name="Rectangle 59"/>
          <p:cNvSpPr>
            <a:spLocks noChangeArrowheads="1"/>
          </p:cNvSpPr>
          <p:nvPr/>
        </p:nvSpPr>
        <p:spPr bwMode="auto">
          <a:xfrm>
            <a:off x="1751013" y="4646613"/>
            <a:ext cx="6229350" cy="31750"/>
          </a:xfrm>
          <a:prstGeom prst="rect">
            <a:avLst/>
          </a:prstGeom>
          <a:solidFill>
            <a:srgbClr val="B3B3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98" name="Rectangle 60"/>
          <p:cNvSpPr>
            <a:spLocks noChangeArrowheads="1"/>
          </p:cNvSpPr>
          <p:nvPr/>
        </p:nvSpPr>
        <p:spPr bwMode="auto">
          <a:xfrm>
            <a:off x="1751013" y="4678363"/>
            <a:ext cx="6229350" cy="33337"/>
          </a:xfrm>
          <a:prstGeom prst="rect">
            <a:avLst/>
          </a:pr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99" name="Rectangle 61"/>
          <p:cNvSpPr>
            <a:spLocks noChangeArrowheads="1"/>
          </p:cNvSpPr>
          <p:nvPr/>
        </p:nvSpPr>
        <p:spPr bwMode="auto">
          <a:xfrm>
            <a:off x="1751013" y="4711700"/>
            <a:ext cx="6229350" cy="33338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00" name="Rectangle 62"/>
          <p:cNvSpPr>
            <a:spLocks noChangeArrowheads="1"/>
          </p:cNvSpPr>
          <p:nvPr/>
        </p:nvSpPr>
        <p:spPr bwMode="auto">
          <a:xfrm>
            <a:off x="1751013" y="4745038"/>
            <a:ext cx="6229350" cy="33337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01" name="Rectangle 63"/>
          <p:cNvSpPr>
            <a:spLocks noChangeArrowheads="1"/>
          </p:cNvSpPr>
          <p:nvPr/>
        </p:nvSpPr>
        <p:spPr bwMode="auto">
          <a:xfrm>
            <a:off x="1751013" y="4778375"/>
            <a:ext cx="6229350" cy="31750"/>
          </a:xfrm>
          <a:prstGeom prst="rect">
            <a:avLst/>
          </a:prstGeom>
          <a:solidFill>
            <a:srgbClr val="BBBB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02" name="Rectangle 64"/>
          <p:cNvSpPr>
            <a:spLocks noChangeArrowheads="1"/>
          </p:cNvSpPr>
          <p:nvPr/>
        </p:nvSpPr>
        <p:spPr bwMode="auto">
          <a:xfrm>
            <a:off x="1751013" y="4810125"/>
            <a:ext cx="6229350" cy="33338"/>
          </a:xfrm>
          <a:prstGeom prst="rect">
            <a:avLst/>
          </a:prstGeom>
          <a:solidFill>
            <a:srgbClr val="BDBD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03" name="Rectangle 65"/>
          <p:cNvSpPr>
            <a:spLocks noChangeArrowheads="1"/>
          </p:cNvSpPr>
          <p:nvPr/>
        </p:nvSpPr>
        <p:spPr bwMode="auto">
          <a:xfrm>
            <a:off x="1751013" y="4843463"/>
            <a:ext cx="6229350" cy="31750"/>
          </a:xfrm>
          <a:prstGeom prst="rect">
            <a:avLst/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04" name="Rectangle 66"/>
          <p:cNvSpPr>
            <a:spLocks noChangeArrowheads="1"/>
          </p:cNvSpPr>
          <p:nvPr/>
        </p:nvSpPr>
        <p:spPr bwMode="auto">
          <a:xfrm>
            <a:off x="1751013" y="4875213"/>
            <a:ext cx="6229350" cy="34925"/>
          </a:xfrm>
          <a:prstGeom prst="rect">
            <a:avLst/>
          </a:prstGeom>
          <a:solidFill>
            <a:srgbClr val="C1C1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05" name="Rectangle 67"/>
          <p:cNvSpPr>
            <a:spLocks noChangeArrowheads="1"/>
          </p:cNvSpPr>
          <p:nvPr/>
        </p:nvSpPr>
        <p:spPr bwMode="auto">
          <a:xfrm>
            <a:off x="1751013" y="4910138"/>
            <a:ext cx="6229350" cy="30162"/>
          </a:xfrm>
          <a:prstGeom prst="rect">
            <a:avLst/>
          </a:prstGeom>
          <a:solidFill>
            <a:srgbClr val="C3C3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06" name="Rectangle 68"/>
          <p:cNvSpPr>
            <a:spLocks noChangeArrowheads="1"/>
          </p:cNvSpPr>
          <p:nvPr/>
        </p:nvSpPr>
        <p:spPr bwMode="auto">
          <a:xfrm>
            <a:off x="1751013" y="4940300"/>
            <a:ext cx="6229350" cy="49213"/>
          </a:xfrm>
          <a:prstGeom prst="rect">
            <a:avLst/>
          </a:prstGeom>
          <a:solidFill>
            <a:srgbClr val="C5C5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07" name="Rectangle 69"/>
          <p:cNvSpPr>
            <a:spLocks noChangeArrowheads="1"/>
          </p:cNvSpPr>
          <p:nvPr/>
        </p:nvSpPr>
        <p:spPr bwMode="auto">
          <a:xfrm>
            <a:off x="1751013" y="4989513"/>
            <a:ext cx="6229350" cy="34925"/>
          </a:xfrm>
          <a:prstGeom prst="rect">
            <a:avLst/>
          </a:prstGeom>
          <a:solidFill>
            <a:srgbClr val="C7C7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08" name="Rectangle 70"/>
          <p:cNvSpPr>
            <a:spLocks noChangeArrowheads="1"/>
          </p:cNvSpPr>
          <p:nvPr/>
        </p:nvSpPr>
        <p:spPr bwMode="auto">
          <a:xfrm>
            <a:off x="1751013" y="5024438"/>
            <a:ext cx="6229350" cy="33337"/>
          </a:xfrm>
          <a:prstGeom prst="rect">
            <a:avLst/>
          </a:prstGeom>
          <a:solidFill>
            <a:srgbClr val="C9C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09" name="Rectangle 71"/>
          <p:cNvSpPr>
            <a:spLocks noChangeArrowheads="1"/>
          </p:cNvSpPr>
          <p:nvPr/>
        </p:nvSpPr>
        <p:spPr bwMode="auto">
          <a:xfrm>
            <a:off x="1751013" y="5057775"/>
            <a:ext cx="6229350" cy="47625"/>
          </a:xfrm>
          <a:prstGeom prst="rect">
            <a:avLst/>
          </a:prstGeom>
          <a:solidFill>
            <a:srgbClr val="CBCB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10" name="Rectangle 72"/>
          <p:cNvSpPr>
            <a:spLocks noChangeArrowheads="1"/>
          </p:cNvSpPr>
          <p:nvPr/>
        </p:nvSpPr>
        <p:spPr bwMode="auto">
          <a:xfrm>
            <a:off x="1751013" y="5105400"/>
            <a:ext cx="6229350" cy="33338"/>
          </a:xfrm>
          <a:prstGeom prst="rect">
            <a:avLst/>
          </a:prstGeom>
          <a:solidFill>
            <a:srgbClr val="CDCD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11" name="Rectangle 73"/>
          <p:cNvSpPr>
            <a:spLocks noChangeArrowheads="1"/>
          </p:cNvSpPr>
          <p:nvPr/>
        </p:nvSpPr>
        <p:spPr bwMode="auto">
          <a:xfrm>
            <a:off x="1751013" y="5138738"/>
            <a:ext cx="6229350" cy="49212"/>
          </a:xfrm>
          <a:prstGeom prst="rect">
            <a:avLst/>
          </a:prstGeom>
          <a:solidFill>
            <a:srgbClr val="CFCF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12" name="Rectangle 74"/>
          <p:cNvSpPr>
            <a:spLocks noChangeArrowheads="1"/>
          </p:cNvSpPr>
          <p:nvPr/>
        </p:nvSpPr>
        <p:spPr bwMode="auto">
          <a:xfrm>
            <a:off x="1751013" y="5187950"/>
            <a:ext cx="6229350" cy="49213"/>
          </a:xfrm>
          <a:prstGeom prst="rect">
            <a:avLst/>
          </a:prstGeom>
          <a:solidFill>
            <a:srgbClr val="D1D1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13" name="Rectangle 75"/>
          <p:cNvSpPr>
            <a:spLocks noChangeArrowheads="1"/>
          </p:cNvSpPr>
          <p:nvPr/>
        </p:nvSpPr>
        <p:spPr bwMode="auto">
          <a:xfrm>
            <a:off x="1751013" y="5237163"/>
            <a:ext cx="6229350" cy="49212"/>
          </a:xfrm>
          <a:prstGeom prst="rect">
            <a:avLst/>
          </a:pr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14" name="Rectangle 76"/>
          <p:cNvSpPr>
            <a:spLocks noChangeArrowheads="1"/>
          </p:cNvSpPr>
          <p:nvPr/>
        </p:nvSpPr>
        <p:spPr bwMode="auto">
          <a:xfrm>
            <a:off x="1751013" y="5286375"/>
            <a:ext cx="6229350" cy="50800"/>
          </a:xfrm>
          <a:prstGeom prst="rect">
            <a:avLst/>
          </a:prstGeom>
          <a:solidFill>
            <a:srgbClr val="D5D5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15" name="Rectangle 77"/>
          <p:cNvSpPr>
            <a:spLocks noChangeArrowheads="1"/>
          </p:cNvSpPr>
          <p:nvPr/>
        </p:nvSpPr>
        <p:spPr bwMode="auto">
          <a:xfrm>
            <a:off x="1751013" y="5337175"/>
            <a:ext cx="6229350" cy="65088"/>
          </a:xfrm>
          <a:prstGeom prst="rect">
            <a:avLst/>
          </a:prstGeom>
          <a:solidFill>
            <a:srgbClr val="D7D7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16" name="Rectangle 78"/>
          <p:cNvSpPr>
            <a:spLocks noChangeArrowheads="1"/>
          </p:cNvSpPr>
          <p:nvPr/>
        </p:nvSpPr>
        <p:spPr bwMode="auto">
          <a:xfrm>
            <a:off x="1751013" y="5402263"/>
            <a:ext cx="6229350" cy="80962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17" name="Rectangle 79"/>
          <p:cNvSpPr>
            <a:spLocks noChangeArrowheads="1"/>
          </p:cNvSpPr>
          <p:nvPr/>
        </p:nvSpPr>
        <p:spPr bwMode="auto">
          <a:xfrm>
            <a:off x="1751013" y="5483225"/>
            <a:ext cx="6229350" cy="80963"/>
          </a:xfrm>
          <a:prstGeom prst="rect">
            <a:avLst/>
          </a:prstGeom>
          <a:solidFill>
            <a:srgbClr val="DBDB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18" name="Rectangle 80"/>
          <p:cNvSpPr>
            <a:spLocks noChangeArrowheads="1"/>
          </p:cNvSpPr>
          <p:nvPr/>
        </p:nvSpPr>
        <p:spPr bwMode="auto">
          <a:xfrm>
            <a:off x="1751013" y="5564188"/>
            <a:ext cx="6229350" cy="9842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19" name="Rectangle 81"/>
          <p:cNvSpPr>
            <a:spLocks noChangeArrowheads="1"/>
          </p:cNvSpPr>
          <p:nvPr/>
        </p:nvSpPr>
        <p:spPr bwMode="auto">
          <a:xfrm>
            <a:off x="1751013" y="5662613"/>
            <a:ext cx="6229350" cy="180975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20" name="Rectangle 82"/>
          <p:cNvSpPr>
            <a:spLocks noChangeArrowheads="1"/>
          </p:cNvSpPr>
          <p:nvPr/>
        </p:nvSpPr>
        <p:spPr bwMode="auto">
          <a:xfrm>
            <a:off x="1751013" y="5843588"/>
            <a:ext cx="6229350" cy="74612"/>
          </a:xfrm>
          <a:prstGeom prst="rect">
            <a:avLst/>
          </a:prstGeom>
          <a:solidFill>
            <a:srgbClr val="E1E1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21" name="Rectangle 83"/>
          <p:cNvSpPr>
            <a:spLocks noChangeArrowheads="1"/>
          </p:cNvSpPr>
          <p:nvPr/>
        </p:nvSpPr>
        <p:spPr bwMode="auto">
          <a:xfrm>
            <a:off x="1751013" y="1716088"/>
            <a:ext cx="622935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22" name="Line 84"/>
          <p:cNvSpPr>
            <a:spLocks noChangeShapeType="1"/>
          </p:cNvSpPr>
          <p:nvPr/>
        </p:nvSpPr>
        <p:spPr bwMode="auto">
          <a:xfrm>
            <a:off x="1751013" y="5392738"/>
            <a:ext cx="62293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" name="Line 85"/>
          <p:cNvSpPr>
            <a:spLocks noChangeShapeType="1"/>
          </p:cNvSpPr>
          <p:nvPr/>
        </p:nvSpPr>
        <p:spPr bwMode="auto">
          <a:xfrm>
            <a:off x="1751013" y="4868863"/>
            <a:ext cx="62293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4" name="Line 86"/>
          <p:cNvSpPr>
            <a:spLocks noChangeShapeType="1"/>
          </p:cNvSpPr>
          <p:nvPr/>
        </p:nvSpPr>
        <p:spPr bwMode="auto">
          <a:xfrm>
            <a:off x="1751013" y="4341813"/>
            <a:ext cx="62293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" name="Line 87"/>
          <p:cNvSpPr>
            <a:spLocks noChangeShapeType="1"/>
          </p:cNvSpPr>
          <p:nvPr/>
        </p:nvSpPr>
        <p:spPr bwMode="auto">
          <a:xfrm>
            <a:off x="1751013" y="3817938"/>
            <a:ext cx="62293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" name="Line 88"/>
          <p:cNvSpPr>
            <a:spLocks noChangeShapeType="1"/>
          </p:cNvSpPr>
          <p:nvPr/>
        </p:nvSpPr>
        <p:spPr bwMode="auto">
          <a:xfrm>
            <a:off x="1751013" y="3292475"/>
            <a:ext cx="62293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" name="Line 89"/>
          <p:cNvSpPr>
            <a:spLocks noChangeShapeType="1"/>
          </p:cNvSpPr>
          <p:nvPr/>
        </p:nvSpPr>
        <p:spPr bwMode="auto">
          <a:xfrm>
            <a:off x="1751013" y="2767013"/>
            <a:ext cx="62293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" name="Line 90"/>
          <p:cNvSpPr>
            <a:spLocks noChangeShapeType="1"/>
          </p:cNvSpPr>
          <p:nvPr/>
        </p:nvSpPr>
        <p:spPr bwMode="auto">
          <a:xfrm>
            <a:off x="1751013" y="2241550"/>
            <a:ext cx="62293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9" name="Line 91"/>
          <p:cNvSpPr>
            <a:spLocks noChangeShapeType="1"/>
          </p:cNvSpPr>
          <p:nvPr/>
        </p:nvSpPr>
        <p:spPr bwMode="auto">
          <a:xfrm>
            <a:off x="1751013" y="1716088"/>
            <a:ext cx="62293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0" name="Rectangle 92"/>
          <p:cNvSpPr>
            <a:spLocks noChangeArrowheads="1"/>
          </p:cNvSpPr>
          <p:nvPr/>
        </p:nvSpPr>
        <p:spPr bwMode="auto">
          <a:xfrm>
            <a:off x="1751013" y="1716088"/>
            <a:ext cx="6229350" cy="4202112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31" name="Line 93"/>
          <p:cNvSpPr>
            <a:spLocks noChangeShapeType="1"/>
          </p:cNvSpPr>
          <p:nvPr/>
        </p:nvSpPr>
        <p:spPr bwMode="auto">
          <a:xfrm>
            <a:off x="1751013" y="1716088"/>
            <a:ext cx="0" cy="42021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32" name="Line 94"/>
          <p:cNvSpPr>
            <a:spLocks noChangeShapeType="1"/>
          </p:cNvSpPr>
          <p:nvPr/>
        </p:nvSpPr>
        <p:spPr bwMode="auto">
          <a:xfrm>
            <a:off x="1703388" y="5918200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33" name="Line 95"/>
          <p:cNvSpPr>
            <a:spLocks noChangeShapeType="1"/>
          </p:cNvSpPr>
          <p:nvPr/>
        </p:nvSpPr>
        <p:spPr bwMode="auto">
          <a:xfrm>
            <a:off x="1703388" y="5392738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34" name="Line 96"/>
          <p:cNvSpPr>
            <a:spLocks noChangeShapeType="1"/>
          </p:cNvSpPr>
          <p:nvPr/>
        </p:nvSpPr>
        <p:spPr bwMode="auto">
          <a:xfrm>
            <a:off x="1703388" y="4868863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35" name="Line 97"/>
          <p:cNvSpPr>
            <a:spLocks noChangeShapeType="1"/>
          </p:cNvSpPr>
          <p:nvPr/>
        </p:nvSpPr>
        <p:spPr bwMode="auto">
          <a:xfrm>
            <a:off x="1703388" y="4341813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36" name="Line 98"/>
          <p:cNvSpPr>
            <a:spLocks noChangeShapeType="1"/>
          </p:cNvSpPr>
          <p:nvPr/>
        </p:nvSpPr>
        <p:spPr bwMode="auto">
          <a:xfrm>
            <a:off x="1703388" y="3817938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37" name="Line 99"/>
          <p:cNvSpPr>
            <a:spLocks noChangeShapeType="1"/>
          </p:cNvSpPr>
          <p:nvPr/>
        </p:nvSpPr>
        <p:spPr bwMode="auto">
          <a:xfrm>
            <a:off x="1703388" y="3292475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38" name="Line 100"/>
          <p:cNvSpPr>
            <a:spLocks noChangeShapeType="1"/>
          </p:cNvSpPr>
          <p:nvPr/>
        </p:nvSpPr>
        <p:spPr bwMode="auto">
          <a:xfrm>
            <a:off x="1703388" y="2767013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39" name="Line 101"/>
          <p:cNvSpPr>
            <a:spLocks noChangeShapeType="1"/>
          </p:cNvSpPr>
          <p:nvPr/>
        </p:nvSpPr>
        <p:spPr bwMode="auto">
          <a:xfrm>
            <a:off x="1703388" y="2241550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40" name="Line 102"/>
          <p:cNvSpPr>
            <a:spLocks noChangeShapeType="1"/>
          </p:cNvSpPr>
          <p:nvPr/>
        </p:nvSpPr>
        <p:spPr bwMode="auto">
          <a:xfrm>
            <a:off x="1703388" y="1716088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41" name="Line 103"/>
          <p:cNvSpPr>
            <a:spLocks noChangeShapeType="1"/>
          </p:cNvSpPr>
          <p:nvPr/>
        </p:nvSpPr>
        <p:spPr bwMode="auto">
          <a:xfrm>
            <a:off x="1751013" y="5918200"/>
            <a:ext cx="62293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2" name="Line 104"/>
          <p:cNvSpPr>
            <a:spLocks noChangeShapeType="1"/>
          </p:cNvSpPr>
          <p:nvPr/>
        </p:nvSpPr>
        <p:spPr bwMode="auto">
          <a:xfrm flipV="1">
            <a:off x="1751013" y="5918200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43" name="Line 105"/>
          <p:cNvSpPr>
            <a:spLocks noChangeShapeType="1"/>
          </p:cNvSpPr>
          <p:nvPr/>
        </p:nvSpPr>
        <p:spPr bwMode="auto">
          <a:xfrm flipV="1">
            <a:off x="2316163" y="5918200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4" name="Line 106"/>
          <p:cNvSpPr>
            <a:spLocks noChangeShapeType="1"/>
          </p:cNvSpPr>
          <p:nvPr/>
        </p:nvSpPr>
        <p:spPr bwMode="auto">
          <a:xfrm flipV="1">
            <a:off x="2882900" y="5918200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" name="Line 107"/>
          <p:cNvSpPr>
            <a:spLocks noChangeShapeType="1"/>
          </p:cNvSpPr>
          <p:nvPr/>
        </p:nvSpPr>
        <p:spPr bwMode="auto">
          <a:xfrm flipV="1">
            <a:off x="3449638" y="5918200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" name="Line 108"/>
          <p:cNvSpPr>
            <a:spLocks noChangeShapeType="1"/>
          </p:cNvSpPr>
          <p:nvPr/>
        </p:nvSpPr>
        <p:spPr bwMode="auto">
          <a:xfrm flipV="1">
            <a:off x="4016375" y="5918200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" name="Line 109"/>
          <p:cNvSpPr>
            <a:spLocks noChangeShapeType="1"/>
          </p:cNvSpPr>
          <p:nvPr/>
        </p:nvSpPr>
        <p:spPr bwMode="auto">
          <a:xfrm flipV="1">
            <a:off x="4583113" y="5918200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" name="Line 110"/>
          <p:cNvSpPr>
            <a:spLocks noChangeShapeType="1"/>
          </p:cNvSpPr>
          <p:nvPr/>
        </p:nvSpPr>
        <p:spPr bwMode="auto">
          <a:xfrm flipV="1">
            <a:off x="5148263" y="5918200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9" name="Line 111"/>
          <p:cNvSpPr>
            <a:spLocks noChangeShapeType="1"/>
          </p:cNvSpPr>
          <p:nvPr/>
        </p:nvSpPr>
        <p:spPr bwMode="auto">
          <a:xfrm flipV="1">
            <a:off x="5715000" y="5918200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0" name="Line 112"/>
          <p:cNvSpPr>
            <a:spLocks noChangeShapeType="1"/>
          </p:cNvSpPr>
          <p:nvPr/>
        </p:nvSpPr>
        <p:spPr bwMode="auto">
          <a:xfrm flipV="1">
            <a:off x="6280150" y="5918200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" name="Line 113"/>
          <p:cNvSpPr>
            <a:spLocks noChangeShapeType="1"/>
          </p:cNvSpPr>
          <p:nvPr/>
        </p:nvSpPr>
        <p:spPr bwMode="auto">
          <a:xfrm flipV="1">
            <a:off x="6848475" y="5918200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2" name="Line 114"/>
          <p:cNvSpPr>
            <a:spLocks noChangeShapeType="1"/>
          </p:cNvSpPr>
          <p:nvPr/>
        </p:nvSpPr>
        <p:spPr bwMode="auto">
          <a:xfrm flipV="1">
            <a:off x="7413625" y="5918200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" name="Line 115"/>
          <p:cNvSpPr>
            <a:spLocks noChangeShapeType="1"/>
          </p:cNvSpPr>
          <p:nvPr/>
        </p:nvSpPr>
        <p:spPr bwMode="auto">
          <a:xfrm flipV="1">
            <a:off x="7980363" y="5918200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" name="Freeform 116"/>
          <p:cNvSpPr>
            <a:spLocks/>
          </p:cNvSpPr>
          <p:nvPr/>
        </p:nvSpPr>
        <p:spPr bwMode="auto">
          <a:xfrm>
            <a:off x="2033588" y="2319338"/>
            <a:ext cx="5662612" cy="2992437"/>
          </a:xfrm>
          <a:custGeom>
            <a:avLst/>
            <a:gdLst>
              <a:gd name="T0" fmla="*/ 0 w 4391"/>
              <a:gd name="T1" fmla="*/ 2147483647 h 2321"/>
              <a:gd name="T2" fmla="*/ 2147483647 w 4391"/>
              <a:gd name="T3" fmla="*/ 2147483647 h 2321"/>
              <a:gd name="T4" fmla="*/ 2147483647 w 4391"/>
              <a:gd name="T5" fmla="*/ 2147483647 h 2321"/>
              <a:gd name="T6" fmla="*/ 2147483647 w 4391"/>
              <a:gd name="T7" fmla="*/ 0 h 2321"/>
              <a:gd name="T8" fmla="*/ 2147483647 w 4391"/>
              <a:gd name="T9" fmla="*/ 2147483647 h 2321"/>
              <a:gd name="T10" fmla="*/ 2147483647 w 4391"/>
              <a:gd name="T11" fmla="*/ 2147483647 h 2321"/>
              <a:gd name="T12" fmla="*/ 2147483647 w 4391"/>
              <a:gd name="T13" fmla="*/ 2147483647 h 2321"/>
              <a:gd name="T14" fmla="*/ 2147483647 w 4391"/>
              <a:gd name="T15" fmla="*/ 2147483647 h 2321"/>
              <a:gd name="T16" fmla="*/ 2147483647 w 4391"/>
              <a:gd name="T17" fmla="*/ 2147483647 h 2321"/>
              <a:gd name="T18" fmla="*/ 2147483647 w 4391"/>
              <a:gd name="T19" fmla="*/ 2147483647 h 2321"/>
              <a:gd name="T20" fmla="*/ 2147483647 w 4391"/>
              <a:gd name="T21" fmla="*/ 2147483647 h 23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391" h="2321">
                <a:moveTo>
                  <a:pt x="0" y="1436"/>
                </a:moveTo>
                <a:lnTo>
                  <a:pt x="439" y="1118"/>
                </a:lnTo>
                <a:lnTo>
                  <a:pt x="878" y="510"/>
                </a:lnTo>
                <a:lnTo>
                  <a:pt x="1317" y="0"/>
                </a:lnTo>
                <a:lnTo>
                  <a:pt x="1756" y="522"/>
                </a:lnTo>
                <a:lnTo>
                  <a:pt x="2196" y="907"/>
                </a:lnTo>
                <a:lnTo>
                  <a:pt x="2635" y="935"/>
                </a:lnTo>
                <a:lnTo>
                  <a:pt x="3074" y="1220"/>
                </a:lnTo>
                <a:lnTo>
                  <a:pt x="3513" y="1592"/>
                </a:lnTo>
                <a:lnTo>
                  <a:pt x="3952" y="2056"/>
                </a:lnTo>
                <a:lnTo>
                  <a:pt x="4391" y="2321"/>
                </a:lnTo>
              </a:path>
            </a:pathLst>
          </a:custGeom>
          <a:noFill/>
          <a:ln w="26988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5" name="Freeform 117"/>
          <p:cNvSpPr>
            <a:spLocks/>
          </p:cNvSpPr>
          <p:nvPr/>
        </p:nvSpPr>
        <p:spPr bwMode="auto">
          <a:xfrm>
            <a:off x="2033588" y="2093913"/>
            <a:ext cx="5662612" cy="3136900"/>
          </a:xfrm>
          <a:custGeom>
            <a:avLst/>
            <a:gdLst>
              <a:gd name="T0" fmla="*/ 0 w 4391"/>
              <a:gd name="T1" fmla="*/ 2147483647 h 2435"/>
              <a:gd name="T2" fmla="*/ 2147483647 w 4391"/>
              <a:gd name="T3" fmla="*/ 2147483647 h 2435"/>
              <a:gd name="T4" fmla="*/ 2147483647 w 4391"/>
              <a:gd name="T5" fmla="*/ 2147483647 h 2435"/>
              <a:gd name="T6" fmla="*/ 2147483647 w 4391"/>
              <a:gd name="T7" fmla="*/ 0 h 2435"/>
              <a:gd name="T8" fmla="*/ 2147483647 w 4391"/>
              <a:gd name="T9" fmla="*/ 2147483647 h 2435"/>
              <a:gd name="T10" fmla="*/ 2147483647 w 4391"/>
              <a:gd name="T11" fmla="*/ 2147483647 h 2435"/>
              <a:gd name="T12" fmla="*/ 2147483647 w 4391"/>
              <a:gd name="T13" fmla="*/ 2147483647 h 2435"/>
              <a:gd name="T14" fmla="*/ 2147483647 w 4391"/>
              <a:gd name="T15" fmla="*/ 2147483647 h 2435"/>
              <a:gd name="T16" fmla="*/ 2147483647 w 4391"/>
              <a:gd name="T17" fmla="*/ 2147483647 h 2435"/>
              <a:gd name="T18" fmla="*/ 2147483647 w 4391"/>
              <a:gd name="T19" fmla="*/ 2147483647 h 2435"/>
              <a:gd name="T20" fmla="*/ 2147483647 w 4391"/>
              <a:gd name="T21" fmla="*/ 2147483647 h 243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391" h="2435">
                <a:moveTo>
                  <a:pt x="0" y="1556"/>
                </a:moveTo>
                <a:lnTo>
                  <a:pt x="439" y="1195"/>
                </a:lnTo>
                <a:lnTo>
                  <a:pt x="878" y="526"/>
                </a:lnTo>
                <a:lnTo>
                  <a:pt x="1317" y="0"/>
                </a:lnTo>
                <a:lnTo>
                  <a:pt x="1756" y="781"/>
                </a:lnTo>
                <a:lnTo>
                  <a:pt x="2196" y="962"/>
                </a:lnTo>
                <a:lnTo>
                  <a:pt x="2635" y="982"/>
                </a:lnTo>
                <a:lnTo>
                  <a:pt x="3074" y="1283"/>
                </a:lnTo>
                <a:lnTo>
                  <a:pt x="3513" y="1658"/>
                </a:lnTo>
                <a:lnTo>
                  <a:pt x="3952" y="2137"/>
                </a:lnTo>
                <a:lnTo>
                  <a:pt x="4391" y="2435"/>
                </a:lnTo>
              </a:path>
            </a:pathLst>
          </a:custGeom>
          <a:noFill/>
          <a:ln w="26988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" name="Freeform 118"/>
          <p:cNvSpPr>
            <a:spLocks/>
          </p:cNvSpPr>
          <p:nvPr/>
        </p:nvSpPr>
        <p:spPr bwMode="auto">
          <a:xfrm>
            <a:off x="2033588" y="2595563"/>
            <a:ext cx="5662612" cy="2649537"/>
          </a:xfrm>
          <a:custGeom>
            <a:avLst/>
            <a:gdLst>
              <a:gd name="T0" fmla="*/ 0 w 4391"/>
              <a:gd name="T1" fmla="*/ 2147483647 h 2056"/>
              <a:gd name="T2" fmla="*/ 2147483647 w 4391"/>
              <a:gd name="T3" fmla="*/ 2147483647 h 2056"/>
              <a:gd name="T4" fmla="*/ 2147483647 w 4391"/>
              <a:gd name="T5" fmla="*/ 2147483647 h 2056"/>
              <a:gd name="T6" fmla="*/ 2147483647 w 4391"/>
              <a:gd name="T7" fmla="*/ 0 h 2056"/>
              <a:gd name="T8" fmla="*/ 2147483647 w 4391"/>
              <a:gd name="T9" fmla="*/ 2147483647 h 2056"/>
              <a:gd name="T10" fmla="*/ 2147483647 w 4391"/>
              <a:gd name="T11" fmla="*/ 2147483647 h 2056"/>
              <a:gd name="T12" fmla="*/ 2147483647 w 4391"/>
              <a:gd name="T13" fmla="*/ 2147483647 h 2056"/>
              <a:gd name="T14" fmla="*/ 2147483647 w 4391"/>
              <a:gd name="T15" fmla="*/ 2147483647 h 2056"/>
              <a:gd name="T16" fmla="*/ 2147483647 w 4391"/>
              <a:gd name="T17" fmla="*/ 2147483647 h 2056"/>
              <a:gd name="T18" fmla="*/ 2147483647 w 4391"/>
              <a:gd name="T19" fmla="*/ 2147483647 h 2056"/>
              <a:gd name="T20" fmla="*/ 2147483647 w 4391"/>
              <a:gd name="T21" fmla="*/ 2147483647 h 20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391" h="2056">
                <a:moveTo>
                  <a:pt x="0" y="1122"/>
                </a:moveTo>
                <a:lnTo>
                  <a:pt x="439" y="818"/>
                </a:lnTo>
                <a:lnTo>
                  <a:pt x="878" y="219"/>
                </a:lnTo>
                <a:lnTo>
                  <a:pt x="1317" y="0"/>
                </a:lnTo>
                <a:lnTo>
                  <a:pt x="1756" y="576"/>
                </a:lnTo>
                <a:lnTo>
                  <a:pt x="2196" y="608"/>
                </a:lnTo>
                <a:lnTo>
                  <a:pt x="2635" y="625"/>
                </a:lnTo>
                <a:lnTo>
                  <a:pt x="3074" y="939"/>
                </a:lnTo>
                <a:lnTo>
                  <a:pt x="3513" y="1312"/>
                </a:lnTo>
                <a:lnTo>
                  <a:pt x="3952" y="1779"/>
                </a:lnTo>
                <a:lnTo>
                  <a:pt x="4391" y="2056"/>
                </a:lnTo>
              </a:path>
            </a:pathLst>
          </a:custGeom>
          <a:noFill/>
          <a:ln w="17463">
            <a:solidFill>
              <a:schemeClr val="accent5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" name="Freeform 119"/>
          <p:cNvSpPr>
            <a:spLocks/>
          </p:cNvSpPr>
          <p:nvPr/>
        </p:nvSpPr>
        <p:spPr bwMode="auto">
          <a:xfrm>
            <a:off x="2033588" y="2805113"/>
            <a:ext cx="5662612" cy="2698750"/>
          </a:xfrm>
          <a:custGeom>
            <a:avLst/>
            <a:gdLst>
              <a:gd name="T0" fmla="*/ 0 w 4391"/>
              <a:gd name="T1" fmla="*/ 2147483647 h 2094"/>
              <a:gd name="T2" fmla="*/ 2147483647 w 4391"/>
              <a:gd name="T3" fmla="*/ 2147483647 h 2094"/>
              <a:gd name="T4" fmla="*/ 2147483647 w 4391"/>
              <a:gd name="T5" fmla="*/ 0 h 2094"/>
              <a:gd name="T6" fmla="*/ 2147483647 w 4391"/>
              <a:gd name="T7" fmla="*/ 2147483647 h 2094"/>
              <a:gd name="T8" fmla="*/ 2147483647 w 4391"/>
              <a:gd name="T9" fmla="*/ 2147483647 h 2094"/>
              <a:gd name="T10" fmla="*/ 2147483647 w 4391"/>
              <a:gd name="T11" fmla="*/ 2147483647 h 2094"/>
              <a:gd name="T12" fmla="*/ 2147483647 w 4391"/>
              <a:gd name="T13" fmla="*/ 2147483647 h 2094"/>
              <a:gd name="T14" fmla="*/ 2147483647 w 4391"/>
              <a:gd name="T15" fmla="*/ 2147483647 h 2094"/>
              <a:gd name="T16" fmla="*/ 2147483647 w 4391"/>
              <a:gd name="T17" fmla="*/ 2147483647 h 2094"/>
              <a:gd name="T18" fmla="*/ 2147483647 w 4391"/>
              <a:gd name="T19" fmla="*/ 2147483647 h 2094"/>
              <a:gd name="T20" fmla="*/ 2147483647 w 4391"/>
              <a:gd name="T21" fmla="*/ 2147483647 h 209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391" h="2094">
                <a:moveTo>
                  <a:pt x="0" y="496"/>
                </a:moveTo>
                <a:lnTo>
                  <a:pt x="439" y="105"/>
                </a:lnTo>
                <a:lnTo>
                  <a:pt x="878" y="0"/>
                </a:lnTo>
                <a:lnTo>
                  <a:pt x="1317" y="343"/>
                </a:lnTo>
                <a:lnTo>
                  <a:pt x="1756" y="799"/>
                </a:lnTo>
                <a:lnTo>
                  <a:pt x="2196" y="949"/>
                </a:lnTo>
                <a:lnTo>
                  <a:pt x="2635" y="1005"/>
                </a:lnTo>
                <a:lnTo>
                  <a:pt x="3074" y="1171"/>
                </a:lnTo>
                <a:lnTo>
                  <a:pt x="3513" y="1435"/>
                </a:lnTo>
                <a:lnTo>
                  <a:pt x="3952" y="1791"/>
                </a:lnTo>
                <a:lnTo>
                  <a:pt x="4391" y="2094"/>
                </a:lnTo>
              </a:path>
            </a:pathLst>
          </a:custGeom>
          <a:noFill/>
          <a:ln w="9525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" name="Freeform 120"/>
          <p:cNvSpPr>
            <a:spLocks/>
          </p:cNvSpPr>
          <p:nvPr/>
        </p:nvSpPr>
        <p:spPr bwMode="auto">
          <a:xfrm>
            <a:off x="2033588" y="2559050"/>
            <a:ext cx="5662612" cy="3027363"/>
          </a:xfrm>
          <a:custGeom>
            <a:avLst/>
            <a:gdLst>
              <a:gd name="T0" fmla="*/ 0 w 4391"/>
              <a:gd name="T1" fmla="*/ 2147483647 h 2349"/>
              <a:gd name="T2" fmla="*/ 2147483647 w 4391"/>
              <a:gd name="T3" fmla="*/ 2147483647 h 2349"/>
              <a:gd name="T4" fmla="*/ 2147483647 w 4391"/>
              <a:gd name="T5" fmla="*/ 0 h 2349"/>
              <a:gd name="T6" fmla="*/ 2147483647 w 4391"/>
              <a:gd name="T7" fmla="*/ 2147483647 h 2349"/>
              <a:gd name="T8" fmla="*/ 2147483647 w 4391"/>
              <a:gd name="T9" fmla="*/ 2147483647 h 2349"/>
              <a:gd name="T10" fmla="*/ 2147483647 w 4391"/>
              <a:gd name="T11" fmla="*/ 2147483647 h 2349"/>
              <a:gd name="T12" fmla="*/ 2147483647 w 4391"/>
              <a:gd name="T13" fmla="*/ 2147483647 h 2349"/>
              <a:gd name="T14" fmla="*/ 2147483647 w 4391"/>
              <a:gd name="T15" fmla="*/ 2147483647 h 2349"/>
              <a:gd name="T16" fmla="*/ 2147483647 w 4391"/>
              <a:gd name="T17" fmla="*/ 2147483647 h 2349"/>
              <a:gd name="T18" fmla="*/ 2147483647 w 4391"/>
              <a:gd name="T19" fmla="*/ 2147483647 h 2349"/>
              <a:gd name="T20" fmla="*/ 2147483647 w 4391"/>
              <a:gd name="T21" fmla="*/ 2147483647 h 234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391" h="2349">
                <a:moveTo>
                  <a:pt x="0" y="483"/>
                </a:moveTo>
                <a:lnTo>
                  <a:pt x="439" y="85"/>
                </a:lnTo>
                <a:lnTo>
                  <a:pt x="878" y="0"/>
                </a:lnTo>
                <a:lnTo>
                  <a:pt x="1317" y="403"/>
                </a:lnTo>
                <a:lnTo>
                  <a:pt x="1756" y="992"/>
                </a:lnTo>
                <a:lnTo>
                  <a:pt x="2196" y="1314"/>
                </a:lnTo>
                <a:lnTo>
                  <a:pt x="2635" y="1323"/>
                </a:lnTo>
                <a:lnTo>
                  <a:pt x="3074" y="1394"/>
                </a:lnTo>
                <a:lnTo>
                  <a:pt x="3513" y="1638"/>
                </a:lnTo>
                <a:lnTo>
                  <a:pt x="3952" y="2060"/>
                </a:lnTo>
                <a:lnTo>
                  <a:pt x="4391" y="2349"/>
                </a:lnTo>
              </a:path>
            </a:pathLst>
          </a:custGeom>
          <a:noFill/>
          <a:ln w="9525">
            <a:solidFill>
              <a:srgbClr val="FFC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9" name="Freeform 121"/>
          <p:cNvSpPr>
            <a:spLocks/>
          </p:cNvSpPr>
          <p:nvPr/>
        </p:nvSpPr>
        <p:spPr bwMode="auto">
          <a:xfrm>
            <a:off x="2033588" y="2722563"/>
            <a:ext cx="5662612" cy="2838450"/>
          </a:xfrm>
          <a:custGeom>
            <a:avLst/>
            <a:gdLst>
              <a:gd name="T0" fmla="*/ 0 w 4391"/>
              <a:gd name="T1" fmla="*/ 2141809036 h 2202"/>
              <a:gd name="T2" fmla="*/ 2147483647 w 4391"/>
              <a:gd name="T3" fmla="*/ 0 h 2202"/>
              <a:gd name="T4" fmla="*/ 2147483647 w 4391"/>
              <a:gd name="T5" fmla="*/ 2147483647 h 2202"/>
              <a:gd name="T6" fmla="*/ 2147483647 w 4391"/>
              <a:gd name="T7" fmla="*/ 2147483647 h 2202"/>
              <a:gd name="T8" fmla="*/ 2147483647 w 4391"/>
              <a:gd name="T9" fmla="*/ 2147483647 h 2202"/>
              <a:gd name="T10" fmla="*/ 2147483647 w 4391"/>
              <a:gd name="T11" fmla="*/ 2147483647 h 2202"/>
              <a:gd name="T12" fmla="*/ 2147483647 w 4391"/>
              <a:gd name="T13" fmla="*/ 2147483647 h 2202"/>
              <a:gd name="T14" fmla="*/ 2147483647 w 4391"/>
              <a:gd name="T15" fmla="*/ 2147483647 h 2202"/>
              <a:gd name="T16" fmla="*/ 2147483647 w 4391"/>
              <a:gd name="T17" fmla="*/ 2147483647 h 2202"/>
              <a:gd name="T18" fmla="*/ 2147483647 w 4391"/>
              <a:gd name="T19" fmla="*/ 2147483647 h 2202"/>
              <a:gd name="T20" fmla="*/ 2147483647 w 4391"/>
              <a:gd name="T21" fmla="*/ 2147483647 h 220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391" h="2202">
                <a:moveTo>
                  <a:pt x="0" y="1"/>
                </a:moveTo>
                <a:lnTo>
                  <a:pt x="439" y="0"/>
                </a:lnTo>
                <a:lnTo>
                  <a:pt x="878" y="270"/>
                </a:lnTo>
                <a:lnTo>
                  <a:pt x="1317" y="651"/>
                </a:lnTo>
                <a:lnTo>
                  <a:pt x="1756" y="734"/>
                </a:lnTo>
                <a:lnTo>
                  <a:pt x="2196" y="819"/>
                </a:lnTo>
                <a:lnTo>
                  <a:pt x="2635" y="965"/>
                </a:lnTo>
                <a:lnTo>
                  <a:pt x="3074" y="1272"/>
                </a:lnTo>
                <a:lnTo>
                  <a:pt x="3513" y="1557"/>
                </a:lnTo>
                <a:lnTo>
                  <a:pt x="3952" y="1885"/>
                </a:lnTo>
                <a:lnTo>
                  <a:pt x="4391" y="2202"/>
                </a:lnTo>
              </a:path>
            </a:pathLst>
          </a:custGeom>
          <a:noFill/>
          <a:ln w="9525">
            <a:solidFill>
              <a:srgbClr val="8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" name="Freeform 122"/>
          <p:cNvSpPr>
            <a:spLocks/>
          </p:cNvSpPr>
          <p:nvPr/>
        </p:nvSpPr>
        <p:spPr bwMode="auto">
          <a:xfrm>
            <a:off x="2033588" y="2838450"/>
            <a:ext cx="5662612" cy="2751138"/>
          </a:xfrm>
          <a:custGeom>
            <a:avLst/>
            <a:gdLst>
              <a:gd name="T0" fmla="*/ 0 w 4391"/>
              <a:gd name="T1" fmla="*/ 2147483647 h 2135"/>
              <a:gd name="T2" fmla="*/ 2147483647 w 4391"/>
              <a:gd name="T3" fmla="*/ 2147483647 h 2135"/>
              <a:gd name="T4" fmla="*/ 2147483647 w 4391"/>
              <a:gd name="T5" fmla="*/ 0 h 2135"/>
              <a:gd name="T6" fmla="*/ 2147483647 w 4391"/>
              <a:gd name="T7" fmla="*/ 2147483647 h 2135"/>
              <a:gd name="T8" fmla="*/ 2147483647 w 4391"/>
              <a:gd name="T9" fmla="*/ 2147483647 h 2135"/>
              <a:gd name="T10" fmla="*/ 2147483647 w 4391"/>
              <a:gd name="T11" fmla="*/ 2147483647 h 2135"/>
              <a:gd name="T12" fmla="*/ 2147483647 w 4391"/>
              <a:gd name="T13" fmla="*/ 2147483647 h 2135"/>
              <a:gd name="T14" fmla="*/ 2147483647 w 4391"/>
              <a:gd name="T15" fmla="*/ 2147483647 h 2135"/>
              <a:gd name="T16" fmla="*/ 2147483647 w 4391"/>
              <a:gd name="T17" fmla="*/ 2147483647 h 2135"/>
              <a:gd name="T18" fmla="*/ 2147483647 w 4391"/>
              <a:gd name="T19" fmla="*/ 2147483647 h 2135"/>
              <a:gd name="T20" fmla="*/ 2147483647 w 4391"/>
              <a:gd name="T21" fmla="*/ 2147483647 h 213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391" h="2135">
                <a:moveTo>
                  <a:pt x="0" y="404"/>
                </a:moveTo>
                <a:lnTo>
                  <a:pt x="439" y="49"/>
                </a:lnTo>
                <a:lnTo>
                  <a:pt x="878" y="0"/>
                </a:lnTo>
                <a:lnTo>
                  <a:pt x="1317" y="399"/>
                </a:lnTo>
                <a:lnTo>
                  <a:pt x="1756" y="837"/>
                </a:lnTo>
                <a:lnTo>
                  <a:pt x="2196" y="915"/>
                </a:lnTo>
                <a:lnTo>
                  <a:pt x="2635" y="974"/>
                </a:lnTo>
                <a:lnTo>
                  <a:pt x="3074" y="1181"/>
                </a:lnTo>
                <a:lnTo>
                  <a:pt x="3513" y="1459"/>
                </a:lnTo>
                <a:lnTo>
                  <a:pt x="3952" y="1822"/>
                </a:lnTo>
                <a:lnTo>
                  <a:pt x="4391" y="2135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1" name="Freeform 123"/>
          <p:cNvSpPr>
            <a:spLocks/>
          </p:cNvSpPr>
          <p:nvPr/>
        </p:nvSpPr>
        <p:spPr bwMode="auto">
          <a:xfrm>
            <a:off x="2033588" y="2074863"/>
            <a:ext cx="5662612" cy="3048000"/>
          </a:xfrm>
          <a:custGeom>
            <a:avLst/>
            <a:gdLst>
              <a:gd name="T0" fmla="*/ 0 w 4391"/>
              <a:gd name="T1" fmla="*/ 2147483647 h 2364"/>
              <a:gd name="T2" fmla="*/ 2147483647 w 4391"/>
              <a:gd name="T3" fmla="*/ 2147483647 h 2364"/>
              <a:gd name="T4" fmla="*/ 2147483647 w 4391"/>
              <a:gd name="T5" fmla="*/ 2147483647 h 2364"/>
              <a:gd name="T6" fmla="*/ 2147483647 w 4391"/>
              <a:gd name="T7" fmla="*/ 0 h 2364"/>
              <a:gd name="T8" fmla="*/ 2147483647 w 4391"/>
              <a:gd name="T9" fmla="*/ 2147483647 h 2364"/>
              <a:gd name="T10" fmla="*/ 2147483647 w 4391"/>
              <a:gd name="T11" fmla="*/ 2147483647 h 2364"/>
              <a:gd name="T12" fmla="*/ 2147483647 w 4391"/>
              <a:gd name="T13" fmla="*/ 2147483647 h 2364"/>
              <a:gd name="T14" fmla="*/ 2147483647 w 4391"/>
              <a:gd name="T15" fmla="*/ 2147483647 h 2364"/>
              <a:gd name="T16" fmla="*/ 2147483647 w 4391"/>
              <a:gd name="T17" fmla="*/ 2147483647 h 2364"/>
              <a:gd name="T18" fmla="*/ 2147483647 w 4391"/>
              <a:gd name="T19" fmla="*/ 2147483647 h 2364"/>
              <a:gd name="T20" fmla="*/ 2147483647 w 4391"/>
              <a:gd name="T21" fmla="*/ 2147483647 h 23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391" h="2364">
                <a:moveTo>
                  <a:pt x="0" y="1391"/>
                </a:moveTo>
                <a:lnTo>
                  <a:pt x="439" y="1119"/>
                </a:lnTo>
                <a:lnTo>
                  <a:pt x="878" y="428"/>
                </a:lnTo>
                <a:lnTo>
                  <a:pt x="1317" y="0"/>
                </a:lnTo>
                <a:lnTo>
                  <a:pt x="1756" y="541"/>
                </a:lnTo>
                <a:lnTo>
                  <a:pt x="2196" y="791"/>
                </a:lnTo>
                <a:lnTo>
                  <a:pt x="2635" y="887"/>
                </a:lnTo>
                <a:lnTo>
                  <a:pt x="3074" y="1217"/>
                </a:lnTo>
                <a:lnTo>
                  <a:pt x="3513" y="1595"/>
                </a:lnTo>
                <a:lnTo>
                  <a:pt x="3952" y="2016"/>
                </a:lnTo>
                <a:lnTo>
                  <a:pt x="4391" y="2364"/>
                </a:lnTo>
              </a:path>
            </a:pathLst>
          </a:custGeom>
          <a:noFill/>
          <a:ln w="952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2" name="Freeform 124"/>
          <p:cNvSpPr>
            <a:spLocks/>
          </p:cNvSpPr>
          <p:nvPr/>
        </p:nvSpPr>
        <p:spPr bwMode="auto">
          <a:xfrm>
            <a:off x="1995488" y="4133850"/>
            <a:ext cx="76200" cy="74613"/>
          </a:xfrm>
          <a:custGeom>
            <a:avLst/>
            <a:gdLst>
              <a:gd name="T0" fmla="*/ 2147483647 w 42"/>
              <a:gd name="T1" fmla="*/ 0 h 41"/>
              <a:gd name="T2" fmla="*/ 2147483647 w 42"/>
              <a:gd name="T3" fmla="*/ 2147483647 h 41"/>
              <a:gd name="T4" fmla="*/ 2147483647 w 42"/>
              <a:gd name="T5" fmla="*/ 2147483647 h 41"/>
              <a:gd name="T6" fmla="*/ 0 w 42"/>
              <a:gd name="T7" fmla="*/ 2147483647 h 41"/>
              <a:gd name="T8" fmla="*/ 2147483647 w 42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" h="41">
                <a:moveTo>
                  <a:pt x="21" y="0"/>
                </a:moveTo>
                <a:lnTo>
                  <a:pt x="42" y="20"/>
                </a:lnTo>
                <a:lnTo>
                  <a:pt x="21" y="41"/>
                </a:lnTo>
                <a:lnTo>
                  <a:pt x="0" y="20"/>
                </a:lnTo>
                <a:lnTo>
                  <a:pt x="21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3" name="Freeform 125"/>
          <p:cNvSpPr>
            <a:spLocks/>
          </p:cNvSpPr>
          <p:nvPr/>
        </p:nvSpPr>
        <p:spPr bwMode="auto">
          <a:xfrm>
            <a:off x="2563813" y="3724275"/>
            <a:ext cx="74612" cy="74613"/>
          </a:xfrm>
          <a:custGeom>
            <a:avLst/>
            <a:gdLst>
              <a:gd name="T0" fmla="*/ 2147483647 w 41"/>
              <a:gd name="T1" fmla="*/ 0 h 41"/>
              <a:gd name="T2" fmla="*/ 2147483647 w 41"/>
              <a:gd name="T3" fmla="*/ 2147483647 h 41"/>
              <a:gd name="T4" fmla="*/ 2147483647 w 41"/>
              <a:gd name="T5" fmla="*/ 2147483647 h 41"/>
              <a:gd name="T6" fmla="*/ 0 w 41"/>
              <a:gd name="T7" fmla="*/ 2147483647 h 41"/>
              <a:gd name="T8" fmla="*/ 2147483647 w 41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" h="41">
                <a:moveTo>
                  <a:pt x="20" y="0"/>
                </a:moveTo>
                <a:lnTo>
                  <a:pt x="41" y="20"/>
                </a:lnTo>
                <a:lnTo>
                  <a:pt x="20" y="41"/>
                </a:lnTo>
                <a:lnTo>
                  <a:pt x="0" y="20"/>
                </a:lnTo>
                <a:lnTo>
                  <a:pt x="20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4" name="Freeform 126"/>
          <p:cNvSpPr>
            <a:spLocks/>
          </p:cNvSpPr>
          <p:nvPr/>
        </p:nvSpPr>
        <p:spPr bwMode="auto">
          <a:xfrm>
            <a:off x="3128963" y="2940050"/>
            <a:ext cx="74612" cy="74613"/>
          </a:xfrm>
          <a:custGeom>
            <a:avLst/>
            <a:gdLst>
              <a:gd name="T0" fmla="*/ 2147483647 w 41"/>
              <a:gd name="T1" fmla="*/ 0 h 41"/>
              <a:gd name="T2" fmla="*/ 2147483647 w 41"/>
              <a:gd name="T3" fmla="*/ 2147483647 h 41"/>
              <a:gd name="T4" fmla="*/ 2147483647 w 41"/>
              <a:gd name="T5" fmla="*/ 2147483647 h 41"/>
              <a:gd name="T6" fmla="*/ 0 w 41"/>
              <a:gd name="T7" fmla="*/ 2147483647 h 41"/>
              <a:gd name="T8" fmla="*/ 2147483647 w 41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" h="41">
                <a:moveTo>
                  <a:pt x="20" y="0"/>
                </a:moveTo>
                <a:lnTo>
                  <a:pt x="41" y="20"/>
                </a:lnTo>
                <a:lnTo>
                  <a:pt x="20" y="41"/>
                </a:lnTo>
                <a:lnTo>
                  <a:pt x="0" y="20"/>
                </a:lnTo>
                <a:lnTo>
                  <a:pt x="20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5" name="Freeform 127"/>
          <p:cNvSpPr>
            <a:spLocks/>
          </p:cNvSpPr>
          <p:nvPr/>
        </p:nvSpPr>
        <p:spPr bwMode="auto">
          <a:xfrm>
            <a:off x="3695700" y="2281238"/>
            <a:ext cx="74613" cy="76200"/>
          </a:xfrm>
          <a:custGeom>
            <a:avLst/>
            <a:gdLst>
              <a:gd name="T0" fmla="*/ 2147483647 w 41"/>
              <a:gd name="T1" fmla="*/ 0 h 42"/>
              <a:gd name="T2" fmla="*/ 2147483647 w 41"/>
              <a:gd name="T3" fmla="*/ 2147483647 h 42"/>
              <a:gd name="T4" fmla="*/ 2147483647 w 41"/>
              <a:gd name="T5" fmla="*/ 2147483647 h 42"/>
              <a:gd name="T6" fmla="*/ 0 w 41"/>
              <a:gd name="T7" fmla="*/ 2147483647 h 42"/>
              <a:gd name="T8" fmla="*/ 2147483647 w 41"/>
              <a:gd name="T9" fmla="*/ 0 h 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" h="42">
                <a:moveTo>
                  <a:pt x="20" y="0"/>
                </a:moveTo>
                <a:lnTo>
                  <a:pt x="41" y="21"/>
                </a:lnTo>
                <a:lnTo>
                  <a:pt x="20" y="42"/>
                </a:lnTo>
                <a:lnTo>
                  <a:pt x="0" y="21"/>
                </a:lnTo>
                <a:lnTo>
                  <a:pt x="20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" name="Freeform 128"/>
          <p:cNvSpPr>
            <a:spLocks/>
          </p:cNvSpPr>
          <p:nvPr/>
        </p:nvSpPr>
        <p:spPr bwMode="auto">
          <a:xfrm>
            <a:off x="4260850" y="2954338"/>
            <a:ext cx="74613" cy="74612"/>
          </a:xfrm>
          <a:custGeom>
            <a:avLst/>
            <a:gdLst>
              <a:gd name="T0" fmla="*/ 2147483647 w 41"/>
              <a:gd name="T1" fmla="*/ 0 h 41"/>
              <a:gd name="T2" fmla="*/ 2147483647 w 41"/>
              <a:gd name="T3" fmla="*/ 2147483647 h 41"/>
              <a:gd name="T4" fmla="*/ 2147483647 w 41"/>
              <a:gd name="T5" fmla="*/ 2147483647 h 41"/>
              <a:gd name="T6" fmla="*/ 0 w 41"/>
              <a:gd name="T7" fmla="*/ 2147483647 h 41"/>
              <a:gd name="T8" fmla="*/ 2147483647 w 41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" h="41">
                <a:moveTo>
                  <a:pt x="20" y="0"/>
                </a:moveTo>
                <a:lnTo>
                  <a:pt x="41" y="21"/>
                </a:lnTo>
                <a:lnTo>
                  <a:pt x="20" y="41"/>
                </a:lnTo>
                <a:lnTo>
                  <a:pt x="0" y="21"/>
                </a:lnTo>
                <a:lnTo>
                  <a:pt x="20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7" name="Freeform 129"/>
          <p:cNvSpPr>
            <a:spLocks/>
          </p:cNvSpPr>
          <p:nvPr/>
        </p:nvSpPr>
        <p:spPr bwMode="auto">
          <a:xfrm>
            <a:off x="4827588" y="3451225"/>
            <a:ext cx="76200" cy="74613"/>
          </a:xfrm>
          <a:custGeom>
            <a:avLst/>
            <a:gdLst>
              <a:gd name="T0" fmla="*/ 2147483647 w 42"/>
              <a:gd name="T1" fmla="*/ 0 h 41"/>
              <a:gd name="T2" fmla="*/ 2147483647 w 42"/>
              <a:gd name="T3" fmla="*/ 2147483647 h 41"/>
              <a:gd name="T4" fmla="*/ 2147483647 w 42"/>
              <a:gd name="T5" fmla="*/ 2147483647 h 41"/>
              <a:gd name="T6" fmla="*/ 0 w 42"/>
              <a:gd name="T7" fmla="*/ 2147483647 h 41"/>
              <a:gd name="T8" fmla="*/ 2147483647 w 42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" h="41">
                <a:moveTo>
                  <a:pt x="21" y="0"/>
                </a:moveTo>
                <a:lnTo>
                  <a:pt x="42" y="20"/>
                </a:lnTo>
                <a:lnTo>
                  <a:pt x="21" y="41"/>
                </a:lnTo>
                <a:lnTo>
                  <a:pt x="0" y="20"/>
                </a:lnTo>
                <a:lnTo>
                  <a:pt x="21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" name="Freeform 130"/>
          <p:cNvSpPr>
            <a:spLocks/>
          </p:cNvSpPr>
          <p:nvPr/>
        </p:nvSpPr>
        <p:spPr bwMode="auto">
          <a:xfrm>
            <a:off x="5395913" y="3487738"/>
            <a:ext cx="73025" cy="74612"/>
          </a:xfrm>
          <a:custGeom>
            <a:avLst/>
            <a:gdLst>
              <a:gd name="T0" fmla="*/ 2147483647 w 41"/>
              <a:gd name="T1" fmla="*/ 0 h 41"/>
              <a:gd name="T2" fmla="*/ 2147483647 w 41"/>
              <a:gd name="T3" fmla="*/ 2147483647 h 41"/>
              <a:gd name="T4" fmla="*/ 2147483647 w 41"/>
              <a:gd name="T5" fmla="*/ 2147483647 h 41"/>
              <a:gd name="T6" fmla="*/ 0 w 41"/>
              <a:gd name="T7" fmla="*/ 2147483647 h 41"/>
              <a:gd name="T8" fmla="*/ 2147483647 w 41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" h="41">
                <a:moveTo>
                  <a:pt x="20" y="0"/>
                </a:moveTo>
                <a:lnTo>
                  <a:pt x="41" y="20"/>
                </a:lnTo>
                <a:lnTo>
                  <a:pt x="20" y="41"/>
                </a:lnTo>
                <a:lnTo>
                  <a:pt x="0" y="20"/>
                </a:lnTo>
                <a:lnTo>
                  <a:pt x="20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9" name="Freeform 131"/>
          <p:cNvSpPr>
            <a:spLocks/>
          </p:cNvSpPr>
          <p:nvPr/>
        </p:nvSpPr>
        <p:spPr bwMode="auto">
          <a:xfrm>
            <a:off x="5961063" y="3854450"/>
            <a:ext cx="74612" cy="74613"/>
          </a:xfrm>
          <a:custGeom>
            <a:avLst/>
            <a:gdLst>
              <a:gd name="T0" fmla="*/ 2147483647 w 41"/>
              <a:gd name="T1" fmla="*/ 0 h 41"/>
              <a:gd name="T2" fmla="*/ 2147483647 w 41"/>
              <a:gd name="T3" fmla="*/ 2147483647 h 41"/>
              <a:gd name="T4" fmla="*/ 2147483647 w 41"/>
              <a:gd name="T5" fmla="*/ 2147483647 h 41"/>
              <a:gd name="T6" fmla="*/ 0 w 41"/>
              <a:gd name="T7" fmla="*/ 2147483647 h 41"/>
              <a:gd name="T8" fmla="*/ 2147483647 w 41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" h="41">
                <a:moveTo>
                  <a:pt x="20" y="0"/>
                </a:moveTo>
                <a:lnTo>
                  <a:pt x="41" y="21"/>
                </a:lnTo>
                <a:lnTo>
                  <a:pt x="20" y="41"/>
                </a:lnTo>
                <a:lnTo>
                  <a:pt x="0" y="21"/>
                </a:lnTo>
                <a:lnTo>
                  <a:pt x="20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0" name="Freeform 132"/>
          <p:cNvSpPr>
            <a:spLocks/>
          </p:cNvSpPr>
          <p:nvPr/>
        </p:nvSpPr>
        <p:spPr bwMode="auto">
          <a:xfrm>
            <a:off x="6527800" y="4335463"/>
            <a:ext cx="73025" cy="74612"/>
          </a:xfrm>
          <a:custGeom>
            <a:avLst/>
            <a:gdLst>
              <a:gd name="T0" fmla="*/ 2147483647 w 41"/>
              <a:gd name="T1" fmla="*/ 0 h 41"/>
              <a:gd name="T2" fmla="*/ 2147483647 w 41"/>
              <a:gd name="T3" fmla="*/ 2147483647 h 41"/>
              <a:gd name="T4" fmla="*/ 2147483647 w 41"/>
              <a:gd name="T5" fmla="*/ 2147483647 h 41"/>
              <a:gd name="T6" fmla="*/ 0 w 41"/>
              <a:gd name="T7" fmla="*/ 2147483647 h 41"/>
              <a:gd name="T8" fmla="*/ 2147483647 w 41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" h="41">
                <a:moveTo>
                  <a:pt x="20" y="0"/>
                </a:moveTo>
                <a:lnTo>
                  <a:pt x="41" y="20"/>
                </a:lnTo>
                <a:lnTo>
                  <a:pt x="20" y="41"/>
                </a:lnTo>
                <a:lnTo>
                  <a:pt x="0" y="20"/>
                </a:lnTo>
                <a:lnTo>
                  <a:pt x="20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1" name="Freeform 133"/>
          <p:cNvSpPr>
            <a:spLocks/>
          </p:cNvSpPr>
          <p:nvPr/>
        </p:nvSpPr>
        <p:spPr bwMode="auto">
          <a:xfrm>
            <a:off x="7092950" y="4932363"/>
            <a:ext cx="74613" cy="76200"/>
          </a:xfrm>
          <a:custGeom>
            <a:avLst/>
            <a:gdLst>
              <a:gd name="T0" fmla="*/ 2147483647 w 41"/>
              <a:gd name="T1" fmla="*/ 0 h 42"/>
              <a:gd name="T2" fmla="*/ 2147483647 w 41"/>
              <a:gd name="T3" fmla="*/ 2147483647 h 42"/>
              <a:gd name="T4" fmla="*/ 2147483647 w 41"/>
              <a:gd name="T5" fmla="*/ 2147483647 h 42"/>
              <a:gd name="T6" fmla="*/ 0 w 41"/>
              <a:gd name="T7" fmla="*/ 2147483647 h 42"/>
              <a:gd name="T8" fmla="*/ 2147483647 w 41"/>
              <a:gd name="T9" fmla="*/ 0 h 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" h="42">
                <a:moveTo>
                  <a:pt x="20" y="0"/>
                </a:moveTo>
                <a:lnTo>
                  <a:pt x="41" y="21"/>
                </a:lnTo>
                <a:lnTo>
                  <a:pt x="20" y="42"/>
                </a:lnTo>
                <a:lnTo>
                  <a:pt x="0" y="21"/>
                </a:lnTo>
                <a:lnTo>
                  <a:pt x="20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2" name="Freeform 134"/>
          <p:cNvSpPr>
            <a:spLocks/>
          </p:cNvSpPr>
          <p:nvPr/>
        </p:nvSpPr>
        <p:spPr bwMode="auto">
          <a:xfrm>
            <a:off x="7659688" y="5275263"/>
            <a:ext cx="74612" cy="74612"/>
          </a:xfrm>
          <a:custGeom>
            <a:avLst/>
            <a:gdLst>
              <a:gd name="T0" fmla="*/ 2147483647 w 41"/>
              <a:gd name="T1" fmla="*/ 0 h 41"/>
              <a:gd name="T2" fmla="*/ 2147483647 w 41"/>
              <a:gd name="T3" fmla="*/ 2147483647 h 41"/>
              <a:gd name="T4" fmla="*/ 2147483647 w 41"/>
              <a:gd name="T5" fmla="*/ 2147483647 h 41"/>
              <a:gd name="T6" fmla="*/ 0 w 41"/>
              <a:gd name="T7" fmla="*/ 2147483647 h 41"/>
              <a:gd name="T8" fmla="*/ 2147483647 w 41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" h="41">
                <a:moveTo>
                  <a:pt x="20" y="0"/>
                </a:moveTo>
                <a:lnTo>
                  <a:pt x="41" y="20"/>
                </a:lnTo>
                <a:lnTo>
                  <a:pt x="20" y="41"/>
                </a:lnTo>
                <a:lnTo>
                  <a:pt x="0" y="20"/>
                </a:lnTo>
                <a:lnTo>
                  <a:pt x="20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" name="Rectangle 135"/>
          <p:cNvSpPr>
            <a:spLocks noChangeArrowheads="1"/>
          </p:cNvSpPr>
          <p:nvPr/>
        </p:nvSpPr>
        <p:spPr bwMode="auto">
          <a:xfrm>
            <a:off x="1995488" y="4060825"/>
            <a:ext cx="74612" cy="73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74" name="Rectangle 136"/>
          <p:cNvSpPr>
            <a:spLocks noChangeArrowheads="1"/>
          </p:cNvSpPr>
          <p:nvPr/>
        </p:nvSpPr>
        <p:spPr bwMode="auto">
          <a:xfrm>
            <a:off x="2563813" y="3595688"/>
            <a:ext cx="71437" cy="74612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75" name="Rectangle 137"/>
          <p:cNvSpPr>
            <a:spLocks noChangeArrowheads="1"/>
          </p:cNvSpPr>
          <p:nvPr/>
        </p:nvSpPr>
        <p:spPr bwMode="auto">
          <a:xfrm>
            <a:off x="3128963" y="2733675"/>
            <a:ext cx="73025" cy="74613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76" name="Rectangle 138"/>
          <p:cNvSpPr>
            <a:spLocks noChangeArrowheads="1"/>
          </p:cNvSpPr>
          <p:nvPr/>
        </p:nvSpPr>
        <p:spPr bwMode="auto">
          <a:xfrm>
            <a:off x="3695700" y="2055813"/>
            <a:ext cx="71438" cy="74612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77" name="Rectangle 139"/>
          <p:cNvSpPr>
            <a:spLocks noChangeArrowheads="1"/>
          </p:cNvSpPr>
          <p:nvPr/>
        </p:nvSpPr>
        <p:spPr bwMode="auto">
          <a:xfrm>
            <a:off x="4260850" y="3062288"/>
            <a:ext cx="73025" cy="74612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78" name="Rectangle 140"/>
          <p:cNvSpPr>
            <a:spLocks noChangeArrowheads="1"/>
          </p:cNvSpPr>
          <p:nvPr/>
        </p:nvSpPr>
        <p:spPr bwMode="auto">
          <a:xfrm>
            <a:off x="4827588" y="3295650"/>
            <a:ext cx="74612" cy="73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79" name="Rectangle 141"/>
          <p:cNvSpPr>
            <a:spLocks noChangeArrowheads="1"/>
          </p:cNvSpPr>
          <p:nvPr/>
        </p:nvSpPr>
        <p:spPr bwMode="auto">
          <a:xfrm>
            <a:off x="5395913" y="3321050"/>
            <a:ext cx="71437" cy="74613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80" name="Rectangle 142"/>
          <p:cNvSpPr>
            <a:spLocks noChangeArrowheads="1"/>
          </p:cNvSpPr>
          <p:nvPr/>
        </p:nvSpPr>
        <p:spPr bwMode="auto">
          <a:xfrm>
            <a:off x="5961063" y="3709988"/>
            <a:ext cx="73025" cy="71437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81" name="Rectangle 143"/>
          <p:cNvSpPr>
            <a:spLocks noChangeArrowheads="1"/>
          </p:cNvSpPr>
          <p:nvPr/>
        </p:nvSpPr>
        <p:spPr bwMode="auto">
          <a:xfrm>
            <a:off x="6527800" y="4192588"/>
            <a:ext cx="71438" cy="73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82" name="Rectangle 144"/>
          <p:cNvSpPr>
            <a:spLocks noChangeArrowheads="1"/>
          </p:cNvSpPr>
          <p:nvPr/>
        </p:nvSpPr>
        <p:spPr bwMode="auto">
          <a:xfrm>
            <a:off x="7092950" y="4810125"/>
            <a:ext cx="73025" cy="73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83" name="Rectangle 145"/>
          <p:cNvSpPr>
            <a:spLocks noChangeArrowheads="1"/>
          </p:cNvSpPr>
          <p:nvPr/>
        </p:nvSpPr>
        <p:spPr bwMode="auto">
          <a:xfrm>
            <a:off x="7659688" y="5194300"/>
            <a:ext cx="71437" cy="73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84" name="Freeform 146"/>
          <p:cNvSpPr>
            <a:spLocks/>
          </p:cNvSpPr>
          <p:nvPr/>
        </p:nvSpPr>
        <p:spPr bwMode="auto">
          <a:xfrm>
            <a:off x="1995488" y="4005263"/>
            <a:ext cx="76200" cy="74612"/>
          </a:xfrm>
          <a:custGeom>
            <a:avLst/>
            <a:gdLst>
              <a:gd name="T0" fmla="*/ 2147483647 w 42"/>
              <a:gd name="T1" fmla="*/ 0 h 41"/>
              <a:gd name="T2" fmla="*/ 2147483647 w 42"/>
              <a:gd name="T3" fmla="*/ 2147483647 h 41"/>
              <a:gd name="T4" fmla="*/ 0 w 42"/>
              <a:gd name="T5" fmla="*/ 2147483647 h 41"/>
              <a:gd name="T6" fmla="*/ 2147483647 w 42"/>
              <a:gd name="T7" fmla="*/ 0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" h="41">
                <a:moveTo>
                  <a:pt x="21" y="0"/>
                </a:moveTo>
                <a:lnTo>
                  <a:pt x="42" y="41"/>
                </a:lnTo>
                <a:lnTo>
                  <a:pt x="0" y="41"/>
                </a:lnTo>
                <a:lnTo>
                  <a:pt x="21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>
            <a:solidFill>
              <a:schemeClr val="accent5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5" name="Freeform 147"/>
          <p:cNvSpPr>
            <a:spLocks/>
          </p:cNvSpPr>
          <p:nvPr/>
        </p:nvSpPr>
        <p:spPr bwMode="auto">
          <a:xfrm>
            <a:off x="2563813" y="3613150"/>
            <a:ext cx="74612" cy="74613"/>
          </a:xfrm>
          <a:custGeom>
            <a:avLst/>
            <a:gdLst>
              <a:gd name="T0" fmla="*/ 2147483647 w 41"/>
              <a:gd name="T1" fmla="*/ 0 h 41"/>
              <a:gd name="T2" fmla="*/ 2147483647 w 41"/>
              <a:gd name="T3" fmla="*/ 2147483647 h 41"/>
              <a:gd name="T4" fmla="*/ 0 w 41"/>
              <a:gd name="T5" fmla="*/ 2147483647 h 41"/>
              <a:gd name="T6" fmla="*/ 2147483647 w 41"/>
              <a:gd name="T7" fmla="*/ 0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" h="41">
                <a:moveTo>
                  <a:pt x="20" y="0"/>
                </a:moveTo>
                <a:lnTo>
                  <a:pt x="41" y="41"/>
                </a:lnTo>
                <a:lnTo>
                  <a:pt x="0" y="41"/>
                </a:lnTo>
                <a:lnTo>
                  <a:pt x="2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>
            <a:solidFill>
              <a:schemeClr val="accent5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" name="Freeform 148"/>
          <p:cNvSpPr>
            <a:spLocks/>
          </p:cNvSpPr>
          <p:nvPr/>
        </p:nvSpPr>
        <p:spPr bwMode="auto">
          <a:xfrm>
            <a:off x="3128963" y="2840038"/>
            <a:ext cx="74612" cy="74612"/>
          </a:xfrm>
          <a:custGeom>
            <a:avLst/>
            <a:gdLst>
              <a:gd name="T0" fmla="*/ 2147483647 w 41"/>
              <a:gd name="T1" fmla="*/ 0 h 41"/>
              <a:gd name="T2" fmla="*/ 2147483647 w 41"/>
              <a:gd name="T3" fmla="*/ 2147483647 h 41"/>
              <a:gd name="T4" fmla="*/ 0 w 41"/>
              <a:gd name="T5" fmla="*/ 2147483647 h 41"/>
              <a:gd name="T6" fmla="*/ 2147483647 w 41"/>
              <a:gd name="T7" fmla="*/ 0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" h="41">
                <a:moveTo>
                  <a:pt x="20" y="0"/>
                </a:moveTo>
                <a:lnTo>
                  <a:pt x="41" y="41"/>
                </a:lnTo>
                <a:lnTo>
                  <a:pt x="0" y="41"/>
                </a:lnTo>
                <a:lnTo>
                  <a:pt x="2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>
            <a:solidFill>
              <a:schemeClr val="accent5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" name="Freeform 149"/>
          <p:cNvSpPr>
            <a:spLocks/>
          </p:cNvSpPr>
          <p:nvPr/>
        </p:nvSpPr>
        <p:spPr bwMode="auto">
          <a:xfrm>
            <a:off x="3695700" y="2557463"/>
            <a:ext cx="74613" cy="76200"/>
          </a:xfrm>
          <a:custGeom>
            <a:avLst/>
            <a:gdLst>
              <a:gd name="T0" fmla="*/ 2147483647 w 41"/>
              <a:gd name="T1" fmla="*/ 0 h 42"/>
              <a:gd name="T2" fmla="*/ 2147483647 w 41"/>
              <a:gd name="T3" fmla="*/ 2147483647 h 42"/>
              <a:gd name="T4" fmla="*/ 0 w 41"/>
              <a:gd name="T5" fmla="*/ 2147483647 h 42"/>
              <a:gd name="T6" fmla="*/ 2147483647 w 41"/>
              <a:gd name="T7" fmla="*/ 0 h 4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" h="42">
                <a:moveTo>
                  <a:pt x="20" y="0"/>
                </a:moveTo>
                <a:lnTo>
                  <a:pt x="41" y="42"/>
                </a:lnTo>
                <a:lnTo>
                  <a:pt x="0" y="42"/>
                </a:lnTo>
                <a:lnTo>
                  <a:pt x="2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>
            <a:solidFill>
              <a:schemeClr val="accent5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8" name="Freeform 150"/>
          <p:cNvSpPr>
            <a:spLocks/>
          </p:cNvSpPr>
          <p:nvPr/>
        </p:nvSpPr>
        <p:spPr bwMode="auto">
          <a:xfrm>
            <a:off x="4260850" y="3302000"/>
            <a:ext cx="74613" cy="73025"/>
          </a:xfrm>
          <a:custGeom>
            <a:avLst/>
            <a:gdLst>
              <a:gd name="T0" fmla="*/ 2147483647 w 41"/>
              <a:gd name="T1" fmla="*/ 0 h 41"/>
              <a:gd name="T2" fmla="*/ 2147483647 w 41"/>
              <a:gd name="T3" fmla="*/ 2147483647 h 41"/>
              <a:gd name="T4" fmla="*/ 0 w 41"/>
              <a:gd name="T5" fmla="*/ 2147483647 h 41"/>
              <a:gd name="T6" fmla="*/ 2147483647 w 41"/>
              <a:gd name="T7" fmla="*/ 0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" h="41">
                <a:moveTo>
                  <a:pt x="20" y="0"/>
                </a:moveTo>
                <a:lnTo>
                  <a:pt x="41" y="41"/>
                </a:lnTo>
                <a:lnTo>
                  <a:pt x="0" y="41"/>
                </a:lnTo>
                <a:lnTo>
                  <a:pt x="2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>
            <a:solidFill>
              <a:schemeClr val="accent5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9" name="Freeform 151"/>
          <p:cNvSpPr>
            <a:spLocks/>
          </p:cNvSpPr>
          <p:nvPr/>
        </p:nvSpPr>
        <p:spPr bwMode="auto">
          <a:xfrm>
            <a:off x="4827588" y="3341688"/>
            <a:ext cx="76200" cy="76200"/>
          </a:xfrm>
          <a:custGeom>
            <a:avLst/>
            <a:gdLst>
              <a:gd name="T0" fmla="*/ 2147483647 w 42"/>
              <a:gd name="T1" fmla="*/ 0 h 42"/>
              <a:gd name="T2" fmla="*/ 2147483647 w 42"/>
              <a:gd name="T3" fmla="*/ 2147483647 h 42"/>
              <a:gd name="T4" fmla="*/ 0 w 42"/>
              <a:gd name="T5" fmla="*/ 2147483647 h 42"/>
              <a:gd name="T6" fmla="*/ 2147483647 w 42"/>
              <a:gd name="T7" fmla="*/ 0 h 4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" h="42">
                <a:moveTo>
                  <a:pt x="21" y="0"/>
                </a:moveTo>
                <a:lnTo>
                  <a:pt x="42" y="42"/>
                </a:lnTo>
                <a:lnTo>
                  <a:pt x="0" y="42"/>
                </a:lnTo>
                <a:lnTo>
                  <a:pt x="21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>
            <a:solidFill>
              <a:schemeClr val="accent5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0" name="Freeform 152"/>
          <p:cNvSpPr>
            <a:spLocks/>
          </p:cNvSpPr>
          <p:nvPr/>
        </p:nvSpPr>
        <p:spPr bwMode="auto">
          <a:xfrm>
            <a:off x="5395913" y="3365500"/>
            <a:ext cx="73025" cy="73025"/>
          </a:xfrm>
          <a:custGeom>
            <a:avLst/>
            <a:gdLst>
              <a:gd name="T0" fmla="*/ 2147483647 w 41"/>
              <a:gd name="T1" fmla="*/ 0 h 41"/>
              <a:gd name="T2" fmla="*/ 2147483647 w 41"/>
              <a:gd name="T3" fmla="*/ 2147483647 h 41"/>
              <a:gd name="T4" fmla="*/ 0 w 41"/>
              <a:gd name="T5" fmla="*/ 2147483647 h 41"/>
              <a:gd name="T6" fmla="*/ 2147483647 w 41"/>
              <a:gd name="T7" fmla="*/ 0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" h="41">
                <a:moveTo>
                  <a:pt x="20" y="0"/>
                </a:moveTo>
                <a:lnTo>
                  <a:pt x="41" y="41"/>
                </a:lnTo>
                <a:lnTo>
                  <a:pt x="0" y="41"/>
                </a:lnTo>
                <a:lnTo>
                  <a:pt x="2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>
            <a:solidFill>
              <a:schemeClr val="accent5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" name="Freeform 153"/>
          <p:cNvSpPr>
            <a:spLocks/>
          </p:cNvSpPr>
          <p:nvPr/>
        </p:nvSpPr>
        <p:spPr bwMode="auto">
          <a:xfrm>
            <a:off x="5961063" y="3768725"/>
            <a:ext cx="74612" cy="74613"/>
          </a:xfrm>
          <a:custGeom>
            <a:avLst/>
            <a:gdLst>
              <a:gd name="T0" fmla="*/ 2147483647 w 41"/>
              <a:gd name="T1" fmla="*/ 0 h 41"/>
              <a:gd name="T2" fmla="*/ 2147483647 w 41"/>
              <a:gd name="T3" fmla="*/ 2147483647 h 41"/>
              <a:gd name="T4" fmla="*/ 0 w 41"/>
              <a:gd name="T5" fmla="*/ 2147483647 h 41"/>
              <a:gd name="T6" fmla="*/ 2147483647 w 41"/>
              <a:gd name="T7" fmla="*/ 0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" h="41">
                <a:moveTo>
                  <a:pt x="20" y="0"/>
                </a:moveTo>
                <a:lnTo>
                  <a:pt x="41" y="41"/>
                </a:lnTo>
                <a:lnTo>
                  <a:pt x="0" y="41"/>
                </a:lnTo>
                <a:lnTo>
                  <a:pt x="2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>
            <a:solidFill>
              <a:schemeClr val="accent5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2" name="Freeform 154"/>
          <p:cNvSpPr>
            <a:spLocks/>
          </p:cNvSpPr>
          <p:nvPr/>
        </p:nvSpPr>
        <p:spPr bwMode="auto">
          <a:xfrm>
            <a:off x="6527800" y="4249738"/>
            <a:ext cx="73025" cy="74612"/>
          </a:xfrm>
          <a:custGeom>
            <a:avLst/>
            <a:gdLst>
              <a:gd name="T0" fmla="*/ 2147483647 w 41"/>
              <a:gd name="T1" fmla="*/ 0 h 41"/>
              <a:gd name="T2" fmla="*/ 2147483647 w 41"/>
              <a:gd name="T3" fmla="*/ 2147483647 h 41"/>
              <a:gd name="T4" fmla="*/ 0 w 41"/>
              <a:gd name="T5" fmla="*/ 2147483647 h 41"/>
              <a:gd name="T6" fmla="*/ 2147483647 w 41"/>
              <a:gd name="T7" fmla="*/ 0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" h="41">
                <a:moveTo>
                  <a:pt x="20" y="0"/>
                </a:moveTo>
                <a:lnTo>
                  <a:pt x="41" y="41"/>
                </a:lnTo>
                <a:lnTo>
                  <a:pt x="0" y="41"/>
                </a:lnTo>
                <a:lnTo>
                  <a:pt x="2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>
            <a:solidFill>
              <a:schemeClr val="accent5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3" name="Freeform 155"/>
          <p:cNvSpPr>
            <a:spLocks/>
          </p:cNvSpPr>
          <p:nvPr/>
        </p:nvSpPr>
        <p:spPr bwMode="auto">
          <a:xfrm>
            <a:off x="7092950" y="4851400"/>
            <a:ext cx="74613" cy="74613"/>
          </a:xfrm>
          <a:custGeom>
            <a:avLst/>
            <a:gdLst>
              <a:gd name="T0" fmla="*/ 2147483647 w 41"/>
              <a:gd name="T1" fmla="*/ 0 h 41"/>
              <a:gd name="T2" fmla="*/ 2147483647 w 41"/>
              <a:gd name="T3" fmla="*/ 2147483647 h 41"/>
              <a:gd name="T4" fmla="*/ 0 w 41"/>
              <a:gd name="T5" fmla="*/ 2147483647 h 41"/>
              <a:gd name="T6" fmla="*/ 2147483647 w 41"/>
              <a:gd name="T7" fmla="*/ 0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" h="41">
                <a:moveTo>
                  <a:pt x="20" y="0"/>
                </a:moveTo>
                <a:lnTo>
                  <a:pt x="41" y="41"/>
                </a:lnTo>
                <a:lnTo>
                  <a:pt x="0" y="41"/>
                </a:lnTo>
                <a:lnTo>
                  <a:pt x="2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>
            <a:solidFill>
              <a:schemeClr val="accent5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4" name="Freeform 156"/>
          <p:cNvSpPr>
            <a:spLocks/>
          </p:cNvSpPr>
          <p:nvPr/>
        </p:nvSpPr>
        <p:spPr bwMode="auto">
          <a:xfrm>
            <a:off x="7659688" y="5207000"/>
            <a:ext cx="74612" cy="76200"/>
          </a:xfrm>
          <a:custGeom>
            <a:avLst/>
            <a:gdLst>
              <a:gd name="T0" fmla="*/ 2147483647 w 41"/>
              <a:gd name="T1" fmla="*/ 0 h 42"/>
              <a:gd name="T2" fmla="*/ 2147483647 w 41"/>
              <a:gd name="T3" fmla="*/ 2147483647 h 42"/>
              <a:gd name="T4" fmla="*/ 0 w 41"/>
              <a:gd name="T5" fmla="*/ 2147483647 h 42"/>
              <a:gd name="T6" fmla="*/ 2147483647 w 41"/>
              <a:gd name="T7" fmla="*/ 0 h 4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" h="42">
                <a:moveTo>
                  <a:pt x="20" y="0"/>
                </a:moveTo>
                <a:lnTo>
                  <a:pt x="41" y="42"/>
                </a:lnTo>
                <a:lnTo>
                  <a:pt x="0" y="42"/>
                </a:lnTo>
                <a:lnTo>
                  <a:pt x="2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>
            <a:solidFill>
              <a:schemeClr val="accent5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5" name="Rectangle 157"/>
          <p:cNvSpPr>
            <a:spLocks noChangeArrowheads="1"/>
          </p:cNvSpPr>
          <p:nvPr/>
        </p:nvSpPr>
        <p:spPr bwMode="auto">
          <a:xfrm>
            <a:off x="2005013" y="3416300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96" name="Line 158"/>
          <p:cNvSpPr>
            <a:spLocks noChangeShapeType="1"/>
          </p:cNvSpPr>
          <p:nvPr/>
        </p:nvSpPr>
        <p:spPr bwMode="auto">
          <a:xfrm flipH="1" flipV="1">
            <a:off x="2006600" y="3417888"/>
            <a:ext cx="26988" cy="26987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" name="Line 159"/>
          <p:cNvSpPr>
            <a:spLocks noChangeShapeType="1"/>
          </p:cNvSpPr>
          <p:nvPr/>
        </p:nvSpPr>
        <p:spPr bwMode="auto">
          <a:xfrm>
            <a:off x="2033588" y="3444875"/>
            <a:ext cx="26987" cy="26988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" name="Line 160"/>
          <p:cNvSpPr>
            <a:spLocks noChangeShapeType="1"/>
          </p:cNvSpPr>
          <p:nvPr/>
        </p:nvSpPr>
        <p:spPr bwMode="auto">
          <a:xfrm flipH="1">
            <a:off x="2006600" y="3444875"/>
            <a:ext cx="26988" cy="26988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9" name="Line 161"/>
          <p:cNvSpPr>
            <a:spLocks noChangeShapeType="1"/>
          </p:cNvSpPr>
          <p:nvPr/>
        </p:nvSpPr>
        <p:spPr bwMode="auto">
          <a:xfrm flipV="1">
            <a:off x="2033588" y="3417888"/>
            <a:ext cx="26987" cy="26987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0" name="Rectangle 162"/>
          <p:cNvSpPr>
            <a:spLocks noChangeArrowheads="1"/>
          </p:cNvSpPr>
          <p:nvPr/>
        </p:nvSpPr>
        <p:spPr bwMode="auto">
          <a:xfrm>
            <a:off x="2571750" y="2911475"/>
            <a:ext cx="58738" cy="5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01" name="Line 163"/>
          <p:cNvSpPr>
            <a:spLocks noChangeShapeType="1"/>
          </p:cNvSpPr>
          <p:nvPr/>
        </p:nvSpPr>
        <p:spPr bwMode="auto">
          <a:xfrm flipH="1" flipV="1">
            <a:off x="2571750" y="2913063"/>
            <a:ext cx="28575" cy="26987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2" name="Line 164"/>
          <p:cNvSpPr>
            <a:spLocks noChangeShapeType="1"/>
          </p:cNvSpPr>
          <p:nvPr/>
        </p:nvSpPr>
        <p:spPr bwMode="auto">
          <a:xfrm>
            <a:off x="2600325" y="2940050"/>
            <a:ext cx="26988" cy="26988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3" name="Line 165"/>
          <p:cNvSpPr>
            <a:spLocks noChangeShapeType="1"/>
          </p:cNvSpPr>
          <p:nvPr/>
        </p:nvSpPr>
        <p:spPr bwMode="auto">
          <a:xfrm flipH="1">
            <a:off x="2571750" y="2940050"/>
            <a:ext cx="28575" cy="26988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4" name="Line 166"/>
          <p:cNvSpPr>
            <a:spLocks noChangeShapeType="1"/>
          </p:cNvSpPr>
          <p:nvPr/>
        </p:nvSpPr>
        <p:spPr bwMode="auto">
          <a:xfrm flipV="1">
            <a:off x="2600325" y="2913063"/>
            <a:ext cx="26988" cy="26987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5" name="Rectangle 167"/>
          <p:cNvSpPr>
            <a:spLocks noChangeArrowheads="1"/>
          </p:cNvSpPr>
          <p:nvPr/>
        </p:nvSpPr>
        <p:spPr bwMode="auto">
          <a:xfrm>
            <a:off x="3138488" y="2774950"/>
            <a:ext cx="58737" cy="5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06" name="Line 168"/>
          <p:cNvSpPr>
            <a:spLocks noChangeShapeType="1"/>
          </p:cNvSpPr>
          <p:nvPr/>
        </p:nvSpPr>
        <p:spPr bwMode="auto">
          <a:xfrm flipH="1" flipV="1">
            <a:off x="3138488" y="2776538"/>
            <a:ext cx="26987" cy="28575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" name="Line 169"/>
          <p:cNvSpPr>
            <a:spLocks noChangeShapeType="1"/>
          </p:cNvSpPr>
          <p:nvPr/>
        </p:nvSpPr>
        <p:spPr bwMode="auto">
          <a:xfrm>
            <a:off x="3165475" y="2805113"/>
            <a:ext cx="26988" cy="26987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" name="Line 170"/>
          <p:cNvSpPr>
            <a:spLocks noChangeShapeType="1"/>
          </p:cNvSpPr>
          <p:nvPr/>
        </p:nvSpPr>
        <p:spPr bwMode="auto">
          <a:xfrm flipH="1">
            <a:off x="3138488" y="2805113"/>
            <a:ext cx="26987" cy="26987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" name="Line 171"/>
          <p:cNvSpPr>
            <a:spLocks noChangeShapeType="1"/>
          </p:cNvSpPr>
          <p:nvPr/>
        </p:nvSpPr>
        <p:spPr bwMode="auto">
          <a:xfrm flipV="1">
            <a:off x="3165475" y="2776538"/>
            <a:ext cx="26988" cy="28575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" name="Rectangle 172"/>
          <p:cNvSpPr>
            <a:spLocks noChangeArrowheads="1"/>
          </p:cNvSpPr>
          <p:nvPr/>
        </p:nvSpPr>
        <p:spPr bwMode="auto">
          <a:xfrm>
            <a:off x="3703638" y="3217863"/>
            <a:ext cx="58737" cy="5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11" name="Line 173"/>
          <p:cNvSpPr>
            <a:spLocks noChangeShapeType="1"/>
          </p:cNvSpPr>
          <p:nvPr/>
        </p:nvSpPr>
        <p:spPr bwMode="auto">
          <a:xfrm flipH="1" flipV="1">
            <a:off x="3703638" y="3219450"/>
            <a:ext cx="28575" cy="26988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" name="Line 174"/>
          <p:cNvSpPr>
            <a:spLocks noChangeShapeType="1"/>
          </p:cNvSpPr>
          <p:nvPr/>
        </p:nvSpPr>
        <p:spPr bwMode="auto">
          <a:xfrm>
            <a:off x="3732213" y="3246438"/>
            <a:ext cx="26987" cy="26987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" name="Line 175"/>
          <p:cNvSpPr>
            <a:spLocks noChangeShapeType="1"/>
          </p:cNvSpPr>
          <p:nvPr/>
        </p:nvSpPr>
        <p:spPr bwMode="auto">
          <a:xfrm flipH="1">
            <a:off x="3703638" y="3246438"/>
            <a:ext cx="28575" cy="26987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" name="Line 176"/>
          <p:cNvSpPr>
            <a:spLocks noChangeShapeType="1"/>
          </p:cNvSpPr>
          <p:nvPr/>
        </p:nvSpPr>
        <p:spPr bwMode="auto">
          <a:xfrm flipV="1">
            <a:off x="3732213" y="3219450"/>
            <a:ext cx="26987" cy="26988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" name="Rectangle 177"/>
          <p:cNvSpPr>
            <a:spLocks noChangeArrowheads="1"/>
          </p:cNvSpPr>
          <p:nvPr/>
        </p:nvSpPr>
        <p:spPr bwMode="auto">
          <a:xfrm>
            <a:off x="4270375" y="3805238"/>
            <a:ext cx="58738" cy="5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16" name="Line 178"/>
          <p:cNvSpPr>
            <a:spLocks noChangeShapeType="1"/>
          </p:cNvSpPr>
          <p:nvPr/>
        </p:nvSpPr>
        <p:spPr bwMode="auto">
          <a:xfrm flipH="1" flipV="1">
            <a:off x="4270375" y="3806825"/>
            <a:ext cx="26988" cy="28575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" name="Line 179"/>
          <p:cNvSpPr>
            <a:spLocks noChangeShapeType="1"/>
          </p:cNvSpPr>
          <p:nvPr/>
        </p:nvSpPr>
        <p:spPr bwMode="auto">
          <a:xfrm>
            <a:off x="4297363" y="3835400"/>
            <a:ext cx="26987" cy="26988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" name="Line 180"/>
          <p:cNvSpPr>
            <a:spLocks noChangeShapeType="1"/>
          </p:cNvSpPr>
          <p:nvPr/>
        </p:nvSpPr>
        <p:spPr bwMode="auto">
          <a:xfrm flipH="1">
            <a:off x="4270375" y="3835400"/>
            <a:ext cx="26988" cy="26988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9" name="Line 181"/>
          <p:cNvSpPr>
            <a:spLocks noChangeShapeType="1"/>
          </p:cNvSpPr>
          <p:nvPr/>
        </p:nvSpPr>
        <p:spPr bwMode="auto">
          <a:xfrm flipV="1">
            <a:off x="4297363" y="3806825"/>
            <a:ext cx="26987" cy="28575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" name="Rectangle 182"/>
          <p:cNvSpPr>
            <a:spLocks noChangeArrowheads="1"/>
          </p:cNvSpPr>
          <p:nvPr/>
        </p:nvSpPr>
        <p:spPr bwMode="auto">
          <a:xfrm>
            <a:off x="4837113" y="3998913"/>
            <a:ext cx="57150" cy="5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21" name="Line 183"/>
          <p:cNvSpPr>
            <a:spLocks noChangeShapeType="1"/>
          </p:cNvSpPr>
          <p:nvPr/>
        </p:nvSpPr>
        <p:spPr bwMode="auto">
          <a:xfrm flipH="1" flipV="1">
            <a:off x="4838700" y="4002088"/>
            <a:ext cx="26988" cy="25400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2" name="Line 184"/>
          <p:cNvSpPr>
            <a:spLocks noChangeShapeType="1"/>
          </p:cNvSpPr>
          <p:nvPr/>
        </p:nvSpPr>
        <p:spPr bwMode="auto">
          <a:xfrm>
            <a:off x="4865688" y="4027488"/>
            <a:ext cx="26987" cy="26987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3" name="Line 185"/>
          <p:cNvSpPr>
            <a:spLocks noChangeShapeType="1"/>
          </p:cNvSpPr>
          <p:nvPr/>
        </p:nvSpPr>
        <p:spPr bwMode="auto">
          <a:xfrm flipH="1">
            <a:off x="4838700" y="4027488"/>
            <a:ext cx="26988" cy="26987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4" name="Line 186"/>
          <p:cNvSpPr>
            <a:spLocks noChangeShapeType="1"/>
          </p:cNvSpPr>
          <p:nvPr/>
        </p:nvSpPr>
        <p:spPr bwMode="auto">
          <a:xfrm flipV="1">
            <a:off x="4865688" y="4002088"/>
            <a:ext cx="26987" cy="25400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5" name="Rectangle 187"/>
          <p:cNvSpPr>
            <a:spLocks noChangeArrowheads="1"/>
          </p:cNvSpPr>
          <p:nvPr/>
        </p:nvSpPr>
        <p:spPr bwMode="auto">
          <a:xfrm>
            <a:off x="5402263" y="4071938"/>
            <a:ext cx="58737" cy="5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26" name="Line 188"/>
          <p:cNvSpPr>
            <a:spLocks noChangeShapeType="1"/>
          </p:cNvSpPr>
          <p:nvPr/>
        </p:nvSpPr>
        <p:spPr bwMode="auto">
          <a:xfrm flipH="1" flipV="1">
            <a:off x="5403850" y="4071938"/>
            <a:ext cx="26988" cy="26987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" name="Line 189"/>
          <p:cNvSpPr>
            <a:spLocks noChangeShapeType="1"/>
          </p:cNvSpPr>
          <p:nvPr/>
        </p:nvSpPr>
        <p:spPr bwMode="auto">
          <a:xfrm>
            <a:off x="5430838" y="4098925"/>
            <a:ext cx="28575" cy="26988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" name="Line 190"/>
          <p:cNvSpPr>
            <a:spLocks noChangeShapeType="1"/>
          </p:cNvSpPr>
          <p:nvPr/>
        </p:nvSpPr>
        <p:spPr bwMode="auto">
          <a:xfrm flipH="1">
            <a:off x="5403850" y="4098925"/>
            <a:ext cx="26988" cy="26988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9" name="Line 191"/>
          <p:cNvSpPr>
            <a:spLocks noChangeShapeType="1"/>
          </p:cNvSpPr>
          <p:nvPr/>
        </p:nvSpPr>
        <p:spPr bwMode="auto">
          <a:xfrm flipV="1">
            <a:off x="5430838" y="4071938"/>
            <a:ext cx="28575" cy="26987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" name="Rectangle 192"/>
          <p:cNvSpPr>
            <a:spLocks noChangeArrowheads="1"/>
          </p:cNvSpPr>
          <p:nvPr/>
        </p:nvSpPr>
        <p:spPr bwMode="auto">
          <a:xfrm>
            <a:off x="5970588" y="4286250"/>
            <a:ext cx="57150" cy="5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31" name="Line 193"/>
          <p:cNvSpPr>
            <a:spLocks noChangeShapeType="1"/>
          </p:cNvSpPr>
          <p:nvPr/>
        </p:nvSpPr>
        <p:spPr bwMode="auto">
          <a:xfrm flipH="1" flipV="1">
            <a:off x="5970588" y="4286250"/>
            <a:ext cx="26987" cy="26988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" name="Line 194"/>
          <p:cNvSpPr>
            <a:spLocks noChangeShapeType="1"/>
          </p:cNvSpPr>
          <p:nvPr/>
        </p:nvSpPr>
        <p:spPr bwMode="auto">
          <a:xfrm>
            <a:off x="5997575" y="4313238"/>
            <a:ext cx="26988" cy="26987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" name="Line 195"/>
          <p:cNvSpPr>
            <a:spLocks noChangeShapeType="1"/>
          </p:cNvSpPr>
          <p:nvPr/>
        </p:nvSpPr>
        <p:spPr bwMode="auto">
          <a:xfrm flipH="1">
            <a:off x="5970588" y="4313238"/>
            <a:ext cx="26987" cy="26987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" name="Line 196"/>
          <p:cNvSpPr>
            <a:spLocks noChangeShapeType="1"/>
          </p:cNvSpPr>
          <p:nvPr/>
        </p:nvSpPr>
        <p:spPr bwMode="auto">
          <a:xfrm flipV="1">
            <a:off x="5997575" y="4286250"/>
            <a:ext cx="26988" cy="26988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" name="Rectangle 197"/>
          <p:cNvSpPr>
            <a:spLocks noChangeArrowheads="1"/>
          </p:cNvSpPr>
          <p:nvPr/>
        </p:nvSpPr>
        <p:spPr bwMode="auto">
          <a:xfrm>
            <a:off x="6535738" y="4625975"/>
            <a:ext cx="58737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36" name="Line 198"/>
          <p:cNvSpPr>
            <a:spLocks noChangeShapeType="1"/>
          </p:cNvSpPr>
          <p:nvPr/>
        </p:nvSpPr>
        <p:spPr bwMode="auto">
          <a:xfrm flipH="1" flipV="1">
            <a:off x="6535738" y="4627563"/>
            <a:ext cx="26987" cy="26987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" name="Line 199"/>
          <p:cNvSpPr>
            <a:spLocks noChangeShapeType="1"/>
          </p:cNvSpPr>
          <p:nvPr/>
        </p:nvSpPr>
        <p:spPr bwMode="auto">
          <a:xfrm>
            <a:off x="6562725" y="4654550"/>
            <a:ext cx="28575" cy="26988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" name="Line 200"/>
          <p:cNvSpPr>
            <a:spLocks noChangeShapeType="1"/>
          </p:cNvSpPr>
          <p:nvPr/>
        </p:nvSpPr>
        <p:spPr bwMode="auto">
          <a:xfrm flipH="1">
            <a:off x="6535738" y="4654550"/>
            <a:ext cx="26987" cy="26988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9" name="Line 201"/>
          <p:cNvSpPr>
            <a:spLocks noChangeShapeType="1"/>
          </p:cNvSpPr>
          <p:nvPr/>
        </p:nvSpPr>
        <p:spPr bwMode="auto">
          <a:xfrm flipV="1">
            <a:off x="6562725" y="4627563"/>
            <a:ext cx="28575" cy="26987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0" name="Rectangle 202"/>
          <p:cNvSpPr>
            <a:spLocks noChangeArrowheads="1"/>
          </p:cNvSpPr>
          <p:nvPr/>
        </p:nvSpPr>
        <p:spPr bwMode="auto">
          <a:xfrm>
            <a:off x="7102475" y="5084763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41" name="Line 203"/>
          <p:cNvSpPr>
            <a:spLocks noChangeShapeType="1"/>
          </p:cNvSpPr>
          <p:nvPr/>
        </p:nvSpPr>
        <p:spPr bwMode="auto">
          <a:xfrm flipH="1" flipV="1">
            <a:off x="7102475" y="5086350"/>
            <a:ext cx="26988" cy="26988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2" name="Line 204"/>
          <p:cNvSpPr>
            <a:spLocks noChangeShapeType="1"/>
          </p:cNvSpPr>
          <p:nvPr/>
        </p:nvSpPr>
        <p:spPr bwMode="auto">
          <a:xfrm>
            <a:off x="7129463" y="5113338"/>
            <a:ext cx="26987" cy="26987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3" name="Line 205"/>
          <p:cNvSpPr>
            <a:spLocks noChangeShapeType="1"/>
          </p:cNvSpPr>
          <p:nvPr/>
        </p:nvSpPr>
        <p:spPr bwMode="auto">
          <a:xfrm flipH="1">
            <a:off x="7102475" y="5113338"/>
            <a:ext cx="26988" cy="26987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4" name="Line 206"/>
          <p:cNvSpPr>
            <a:spLocks noChangeShapeType="1"/>
          </p:cNvSpPr>
          <p:nvPr/>
        </p:nvSpPr>
        <p:spPr bwMode="auto">
          <a:xfrm flipV="1">
            <a:off x="7129463" y="5086350"/>
            <a:ext cx="26987" cy="26988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5" name="Rectangle 207"/>
          <p:cNvSpPr>
            <a:spLocks noChangeArrowheads="1"/>
          </p:cNvSpPr>
          <p:nvPr/>
        </p:nvSpPr>
        <p:spPr bwMode="auto">
          <a:xfrm>
            <a:off x="7667625" y="5473700"/>
            <a:ext cx="58738" cy="5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46" name="Line 209"/>
          <p:cNvSpPr>
            <a:spLocks noChangeShapeType="1"/>
          </p:cNvSpPr>
          <p:nvPr/>
        </p:nvSpPr>
        <p:spPr bwMode="auto">
          <a:xfrm flipH="1" flipV="1">
            <a:off x="7667625" y="5476875"/>
            <a:ext cx="26988" cy="26988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7" name="Line 210"/>
          <p:cNvSpPr>
            <a:spLocks noChangeShapeType="1"/>
          </p:cNvSpPr>
          <p:nvPr/>
        </p:nvSpPr>
        <p:spPr bwMode="auto">
          <a:xfrm>
            <a:off x="7694613" y="5503863"/>
            <a:ext cx="28575" cy="26987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" name="Line 211"/>
          <p:cNvSpPr>
            <a:spLocks noChangeShapeType="1"/>
          </p:cNvSpPr>
          <p:nvPr/>
        </p:nvSpPr>
        <p:spPr bwMode="auto">
          <a:xfrm flipH="1">
            <a:off x="7667625" y="5503863"/>
            <a:ext cx="26988" cy="26987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9" name="Line 212"/>
          <p:cNvSpPr>
            <a:spLocks noChangeShapeType="1"/>
          </p:cNvSpPr>
          <p:nvPr/>
        </p:nvSpPr>
        <p:spPr bwMode="auto">
          <a:xfrm flipV="1">
            <a:off x="7694613" y="5476875"/>
            <a:ext cx="28575" cy="26988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0" name="Rectangle 213"/>
          <p:cNvSpPr>
            <a:spLocks noChangeArrowheads="1"/>
          </p:cNvSpPr>
          <p:nvPr/>
        </p:nvSpPr>
        <p:spPr bwMode="auto">
          <a:xfrm>
            <a:off x="2005013" y="3154363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51" name="Line 214"/>
          <p:cNvSpPr>
            <a:spLocks noChangeShapeType="1"/>
          </p:cNvSpPr>
          <p:nvPr/>
        </p:nvSpPr>
        <p:spPr bwMode="auto">
          <a:xfrm flipH="1" flipV="1">
            <a:off x="2006600" y="3154363"/>
            <a:ext cx="26988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2" name="Line 215"/>
          <p:cNvSpPr>
            <a:spLocks noChangeShapeType="1"/>
          </p:cNvSpPr>
          <p:nvPr/>
        </p:nvSpPr>
        <p:spPr bwMode="auto">
          <a:xfrm>
            <a:off x="2033588" y="3181350"/>
            <a:ext cx="26987" cy="26988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3" name="Line 216"/>
          <p:cNvSpPr>
            <a:spLocks noChangeShapeType="1"/>
          </p:cNvSpPr>
          <p:nvPr/>
        </p:nvSpPr>
        <p:spPr bwMode="auto">
          <a:xfrm flipH="1">
            <a:off x="2006600" y="3181350"/>
            <a:ext cx="26988" cy="26988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4" name="Line 217"/>
          <p:cNvSpPr>
            <a:spLocks noChangeShapeType="1"/>
          </p:cNvSpPr>
          <p:nvPr/>
        </p:nvSpPr>
        <p:spPr bwMode="auto">
          <a:xfrm flipV="1">
            <a:off x="2033588" y="3154363"/>
            <a:ext cx="26987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" name="Line 218"/>
          <p:cNvSpPr>
            <a:spLocks noChangeShapeType="1"/>
          </p:cNvSpPr>
          <p:nvPr/>
        </p:nvSpPr>
        <p:spPr bwMode="auto">
          <a:xfrm flipV="1">
            <a:off x="2033588" y="3154363"/>
            <a:ext cx="0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6" name="Line 219"/>
          <p:cNvSpPr>
            <a:spLocks noChangeShapeType="1"/>
          </p:cNvSpPr>
          <p:nvPr/>
        </p:nvSpPr>
        <p:spPr bwMode="auto">
          <a:xfrm>
            <a:off x="2033588" y="3181350"/>
            <a:ext cx="0" cy="26988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7" name="Rectangle 220"/>
          <p:cNvSpPr>
            <a:spLocks noChangeArrowheads="1"/>
          </p:cNvSpPr>
          <p:nvPr/>
        </p:nvSpPr>
        <p:spPr bwMode="auto">
          <a:xfrm>
            <a:off x="2571750" y="2641600"/>
            <a:ext cx="5873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58" name="Line 221"/>
          <p:cNvSpPr>
            <a:spLocks noChangeShapeType="1"/>
          </p:cNvSpPr>
          <p:nvPr/>
        </p:nvSpPr>
        <p:spPr bwMode="auto">
          <a:xfrm flipH="1" flipV="1">
            <a:off x="2571750" y="2643188"/>
            <a:ext cx="26988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" name="Line 222"/>
          <p:cNvSpPr>
            <a:spLocks noChangeShapeType="1"/>
          </p:cNvSpPr>
          <p:nvPr/>
        </p:nvSpPr>
        <p:spPr bwMode="auto">
          <a:xfrm>
            <a:off x="2598738" y="2670175"/>
            <a:ext cx="28575" cy="2540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0" name="Line 223"/>
          <p:cNvSpPr>
            <a:spLocks noChangeShapeType="1"/>
          </p:cNvSpPr>
          <p:nvPr/>
        </p:nvSpPr>
        <p:spPr bwMode="auto">
          <a:xfrm flipH="1">
            <a:off x="2571750" y="2670175"/>
            <a:ext cx="26988" cy="2540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" name="Line 224"/>
          <p:cNvSpPr>
            <a:spLocks noChangeShapeType="1"/>
          </p:cNvSpPr>
          <p:nvPr/>
        </p:nvSpPr>
        <p:spPr bwMode="auto">
          <a:xfrm flipV="1">
            <a:off x="2598738" y="2643188"/>
            <a:ext cx="28575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2" name="Line 225"/>
          <p:cNvSpPr>
            <a:spLocks noChangeShapeType="1"/>
          </p:cNvSpPr>
          <p:nvPr/>
        </p:nvSpPr>
        <p:spPr bwMode="auto">
          <a:xfrm flipV="1">
            <a:off x="2598738" y="2643188"/>
            <a:ext cx="0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3" name="Line 226"/>
          <p:cNvSpPr>
            <a:spLocks noChangeShapeType="1"/>
          </p:cNvSpPr>
          <p:nvPr/>
        </p:nvSpPr>
        <p:spPr bwMode="auto">
          <a:xfrm>
            <a:off x="2598738" y="2670175"/>
            <a:ext cx="0" cy="2540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5" name="Line 228"/>
          <p:cNvSpPr>
            <a:spLocks noChangeShapeType="1"/>
          </p:cNvSpPr>
          <p:nvPr/>
        </p:nvSpPr>
        <p:spPr bwMode="auto">
          <a:xfrm flipH="1" flipV="1">
            <a:off x="3138488" y="2532063"/>
            <a:ext cx="26987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6" name="Line 229"/>
          <p:cNvSpPr>
            <a:spLocks noChangeShapeType="1"/>
          </p:cNvSpPr>
          <p:nvPr/>
        </p:nvSpPr>
        <p:spPr bwMode="auto">
          <a:xfrm>
            <a:off x="3165475" y="2559050"/>
            <a:ext cx="26988" cy="26988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7" name="Line 230"/>
          <p:cNvSpPr>
            <a:spLocks noChangeShapeType="1"/>
          </p:cNvSpPr>
          <p:nvPr/>
        </p:nvSpPr>
        <p:spPr bwMode="auto">
          <a:xfrm flipH="1">
            <a:off x="3138488" y="2559050"/>
            <a:ext cx="26987" cy="26988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" name="Line 231"/>
          <p:cNvSpPr>
            <a:spLocks noChangeShapeType="1"/>
          </p:cNvSpPr>
          <p:nvPr/>
        </p:nvSpPr>
        <p:spPr bwMode="auto">
          <a:xfrm flipV="1">
            <a:off x="3165475" y="2532063"/>
            <a:ext cx="26988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" name="Line 232"/>
          <p:cNvSpPr>
            <a:spLocks noChangeShapeType="1"/>
          </p:cNvSpPr>
          <p:nvPr/>
        </p:nvSpPr>
        <p:spPr bwMode="auto">
          <a:xfrm flipV="1">
            <a:off x="3165475" y="2532063"/>
            <a:ext cx="0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0" name="Line 233"/>
          <p:cNvSpPr>
            <a:spLocks noChangeShapeType="1"/>
          </p:cNvSpPr>
          <p:nvPr/>
        </p:nvSpPr>
        <p:spPr bwMode="auto">
          <a:xfrm>
            <a:off x="3165475" y="2559050"/>
            <a:ext cx="0" cy="26988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2" name="Line 235"/>
          <p:cNvSpPr>
            <a:spLocks noChangeShapeType="1"/>
          </p:cNvSpPr>
          <p:nvPr/>
        </p:nvSpPr>
        <p:spPr bwMode="auto">
          <a:xfrm flipH="1" flipV="1">
            <a:off x="3703638" y="3052763"/>
            <a:ext cx="28575" cy="2540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3" name="Line 236"/>
          <p:cNvSpPr>
            <a:spLocks noChangeShapeType="1"/>
          </p:cNvSpPr>
          <p:nvPr/>
        </p:nvSpPr>
        <p:spPr bwMode="auto">
          <a:xfrm>
            <a:off x="3732213" y="3078163"/>
            <a:ext cx="26987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4" name="Line 237"/>
          <p:cNvSpPr>
            <a:spLocks noChangeShapeType="1"/>
          </p:cNvSpPr>
          <p:nvPr/>
        </p:nvSpPr>
        <p:spPr bwMode="auto">
          <a:xfrm flipH="1">
            <a:off x="3703638" y="3078163"/>
            <a:ext cx="28575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5" name="Line 238"/>
          <p:cNvSpPr>
            <a:spLocks noChangeShapeType="1"/>
          </p:cNvSpPr>
          <p:nvPr/>
        </p:nvSpPr>
        <p:spPr bwMode="auto">
          <a:xfrm flipV="1">
            <a:off x="3732213" y="3052763"/>
            <a:ext cx="26987" cy="2540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6" name="Line 239"/>
          <p:cNvSpPr>
            <a:spLocks noChangeShapeType="1"/>
          </p:cNvSpPr>
          <p:nvPr/>
        </p:nvSpPr>
        <p:spPr bwMode="auto">
          <a:xfrm flipV="1">
            <a:off x="3732213" y="3052763"/>
            <a:ext cx="0" cy="2540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" name="Line 240"/>
          <p:cNvSpPr>
            <a:spLocks noChangeShapeType="1"/>
          </p:cNvSpPr>
          <p:nvPr/>
        </p:nvSpPr>
        <p:spPr bwMode="auto">
          <a:xfrm>
            <a:off x="3732213" y="3078163"/>
            <a:ext cx="0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" name="Rectangle 241"/>
          <p:cNvSpPr>
            <a:spLocks noChangeArrowheads="1"/>
          </p:cNvSpPr>
          <p:nvPr/>
        </p:nvSpPr>
        <p:spPr bwMode="auto">
          <a:xfrm>
            <a:off x="4270375" y="3808413"/>
            <a:ext cx="58738" cy="5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79" name="Line 242"/>
          <p:cNvSpPr>
            <a:spLocks noChangeShapeType="1"/>
          </p:cNvSpPr>
          <p:nvPr/>
        </p:nvSpPr>
        <p:spPr bwMode="auto">
          <a:xfrm flipH="1" flipV="1">
            <a:off x="4270375" y="3811588"/>
            <a:ext cx="26988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0" name="Line 243"/>
          <p:cNvSpPr>
            <a:spLocks noChangeShapeType="1"/>
          </p:cNvSpPr>
          <p:nvPr/>
        </p:nvSpPr>
        <p:spPr bwMode="auto">
          <a:xfrm>
            <a:off x="4297363" y="3838575"/>
            <a:ext cx="26987" cy="26988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1" name="Line 244"/>
          <p:cNvSpPr>
            <a:spLocks noChangeShapeType="1"/>
          </p:cNvSpPr>
          <p:nvPr/>
        </p:nvSpPr>
        <p:spPr bwMode="auto">
          <a:xfrm flipH="1">
            <a:off x="4270375" y="3838575"/>
            <a:ext cx="26988" cy="26988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2" name="Line 245"/>
          <p:cNvSpPr>
            <a:spLocks noChangeShapeType="1"/>
          </p:cNvSpPr>
          <p:nvPr/>
        </p:nvSpPr>
        <p:spPr bwMode="auto">
          <a:xfrm flipV="1">
            <a:off x="4297363" y="3811588"/>
            <a:ext cx="26987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3" name="Line 246"/>
          <p:cNvSpPr>
            <a:spLocks noChangeShapeType="1"/>
          </p:cNvSpPr>
          <p:nvPr/>
        </p:nvSpPr>
        <p:spPr bwMode="auto">
          <a:xfrm flipV="1">
            <a:off x="4297363" y="3811588"/>
            <a:ext cx="0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4" name="Line 247"/>
          <p:cNvSpPr>
            <a:spLocks noChangeShapeType="1"/>
          </p:cNvSpPr>
          <p:nvPr/>
        </p:nvSpPr>
        <p:spPr bwMode="auto">
          <a:xfrm>
            <a:off x="4297363" y="3838575"/>
            <a:ext cx="0" cy="26988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5" name="Rectangle 248"/>
          <p:cNvSpPr>
            <a:spLocks noChangeArrowheads="1"/>
          </p:cNvSpPr>
          <p:nvPr/>
        </p:nvSpPr>
        <p:spPr bwMode="auto">
          <a:xfrm>
            <a:off x="4835525" y="4224338"/>
            <a:ext cx="58738" cy="5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86" name="Line 249"/>
          <p:cNvSpPr>
            <a:spLocks noChangeShapeType="1"/>
          </p:cNvSpPr>
          <p:nvPr/>
        </p:nvSpPr>
        <p:spPr bwMode="auto">
          <a:xfrm flipH="1" flipV="1">
            <a:off x="4838700" y="4225925"/>
            <a:ext cx="26988" cy="26988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7" name="Line 250"/>
          <p:cNvSpPr>
            <a:spLocks noChangeShapeType="1"/>
          </p:cNvSpPr>
          <p:nvPr/>
        </p:nvSpPr>
        <p:spPr bwMode="auto">
          <a:xfrm>
            <a:off x="4865688" y="4252913"/>
            <a:ext cx="26987" cy="28575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8" name="Line 251"/>
          <p:cNvSpPr>
            <a:spLocks noChangeShapeType="1"/>
          </p:cNvSpPr>
          <p:nvPr/>
        </p:nvSpPr>
        <p:spPr bwMode="auto">
          <a:xfrm flipH="1">
            <a:off x="4838700" y="4252913"/>
            <a:ext cx="26988" cy="28575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" name="Line 252"/>
          <p:cNvSpPr>
            <a:spLocks noChangeShapeType="1"/>
          </p:cNvSpPr>
          <p:nvPr/>
        </p:nvSpPr>
        <p:spPr bwMode="auto">
          <a:xfrm flipV="1">
            <a:off x="4865688" y="4225925"/>
            <a:ext cx="26987" cy="26988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0" name="Line 253"/>
          <p:cNvSpPr>
            <a:spLocks noChangeShapeType="1"/>
          </p:cNvSpPr>
          <p:nvPr/>
        </p:nvSpPr>
        <p:spPr bwMode="auto">
          <a:xfrm flipV="1">
            <a:off x="4865688" y="4225925"/>
            <a:ext cx="0" cy="26988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1" name="Line 254"/>
          <p:cNvSpPr>
            <a:spLocks noChangeShapeType="1"/>
          </p:cNvSpPr>
          <p:nvPr/>
        </p:nvSpPr>
        <p:spPr bwMode="auto">
          <a:xfrm>
            <a:off x="4865688" y="4252913"/>
            <a:ext cx="0" cy="28575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2" name="Rectangle 255"/>
          <p:cNvSpPr>
            <a:spLocks noChangeArrowheads="1"/>
          </p:cNvSpPr>
          <p:nvPr/>
        </p:nvSpPr>
        <p:spPr bwMode="auto">
          <a:xfrm>
            <a:off x="5402263" y="4237038"/>
            <a:ext cx="58737" cy="5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393" name="Line 256"/>
          <p:cNvSpPr>
            <a:spLocks noChangeShapeType="1"/>
          </p:cNvSpPr>
          <p:nvPr/>
        </p:nvSpPr>
        <p:spPr bwMode="auto">
          <a:xfrm flipH="1" flipV="1">
            <a:off x="5403850" y="4237038"/>
            <a:ext cx="26988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" name="Line 257"/>
          <p:cNvSpPr>
            <a:spLocks noChangeShapeType="1"/>
          </p:cNvSpPr>
          <p:nvPr/>
        </p:nvSpPr>
        <p:spPr bwMode="auto">
          <a:xfrm>
            <a:off x="5430838" y="4264025"/>
            <a:ext cx="26987" cy="26988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5" name="Line 258"/>
          <p:cNvSpPr>
            <a:spLocks noChangeShapeType="1"/>
          </p:cNvSpPr>
          <p:nvPr/>
        </p:nvSpPr>
        <p:spPr bwMode="auto">
          <a:xfrm flipH="1">
            <a:off x="5403850" y="4264025"/>
            <a:ext cx="26988" cy="26988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6" name="Line 259"/>
          <p:cNvSpPr>
            <a:spLocks noChangeShapeType="1"/>
          </p:cNvSpPr>
          <p:nvPr/>
        </p:nvSpPr>
        <p:spPr bwMode="auto">
          <a:xfrm flipV="1">
            <a:off x="5430838" y="4237038"/>
            <a:ext cx="26987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7" name="Line 260"/>
          <p:cNvSpPr>
            <a:spLocks noChangeShapeType="1"/>
          </p:cNvSpPr>
          <p:nvPr/>
        </p:nvSpPr>
        <p:spPr bwMode="auto">
          <a:xfrm flipV="1">
            <a:off x="5430838" y="4237038"/>
            <a:ext cx="0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8" name="Line 261"/>
          <p:cNvSpPr>
            <a:spLocks noChangeShapeType="1"/>
          </p:cNvSpPr>
          <p:nvPr/>
        </p:nvSpPr>
        <p:spPr bwMode="auto">
          <a:xfrm>
            <a:off x="5430838" y="4264025"/>
            <a:ext cx="0" cy="26988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" name="Rectangle 262"/>
          <p:cNvSpPr>
            <a:spLocks noChangeArrowheads="1"/>
          </p:cNvSpPr>
          <p:nvPr/>
        </p:nvSpPr>
        <p:spPr bwMode="auto">
          <a:xfrm>
            <a:off x="5970588" y="4327525"/>
            <a:ext cx="57150" cy="5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00" name="Line 263"/>
          <p:cNvSpPr>
            <a:spLocks noChangeShapeType="1"/>
          </p:cNvSpPr>
          <p:nvPr/>
        </p:nvSpPr>
        <p:spPr bwMode="auto">
          <a:xfrm flipH="1" flipV="1">
            <a:off x="5970588" y="4329113"/>
            <a:ext cx="26987" cy="28575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" name="Line 264"/>
          <p:cNvSpPr>
            <a:spLocks noChangeShapeType="1"/>
          </p:cNvSpPr>
          <p:nvPr/>
        </p:nvSpPr>
        <p:spPr bwMode="auto">
          <a:xfrm>
            <a:off x="5997575" y="4357688"/>
            <a:ext cx="26988" cy="26987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2" name="Line 265"/>
          <p:cNvSpPr>
            <a:spLocks noChangeShapeType="1"/>
          </p:cNvSpPr>
          <p:nvPr/>
        </p:nvSpPr>
        <p:spPr bwMode="auto">
          <a:xfrm flipH="1">
            <a:off x="5970588" y="4357688"/>
            <a:ext cx="26987" cy="26987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3" name="Line 266"/>
          <p:cNvSpPr>
            <a:spLocks noChangeShapeType="1"/>
          </p:cNvSpPr>
          <p:nvPr/>
        </p:nvSpPr>
        <p:spPr bwMode="auto">
          <a:xfrm flipV="1">
            <a:off x="5997575" y="4329113"/>
            <a:ext cx="26988" cy="28575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4" name="Line 267"/>
          <p:cNvSpPr>
            <a:spLocks noChangeShapeType="1"/>
          </p:cNvSpPr>
          <p:nvPr/>
        </p:nvSpPr>
        <p:spPr bwMode="auto">
          <a:xfrm flipV="1">
            <a:off x="5997575" y="4329113"/>
            <a:ext cx="0" cy="28575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5" name="Line 268"/>
          <p:cNvSpPr>
            <a:spLocks noChangeShapeType="1"/>
          </p:cNvSpPr>
          <p:nvPr/>
        </p:nvSpPr>
        <p:spPr bwMode="auto">
          <a:xfrm>
            <a:off x="5997575" y="4357688"/>
            <a:ext cx="0" cy="26987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" name="Line 270"/>
          <p:cNvSpPr>
            <a:spLocks noChangeShapeType="1"/>
          </p:cNvSpPr>
          <p:nvPr/>
        </p:nvSpPr>
        <p:spPr bwMode="auto">
          <a:xfrm flipH="1" flipV="1">
            <a:off x="6535738" y="4643438"/>
            <a:ext cx="26987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8" name="Line 271"/>
          <p:cNvSpPr>
            <a:spLocks noChangeShapeType="1"/>
          </p:cNvSpPr>
          <p:nvPr/>
        </p:nvSpPr>
        <p:spPr bwMode="auto">
          <a:xfrm>
            <a:off x="6562725" y="4670425"/>
            <a:ext cx="28575" cy="26988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" name="Line 272"/>
          <p:cNvSpPr>
            <a:spLocks noChangeShapeType="1"/>
          </p:cNvSpPr>
          <p:nvPr/>
        </p:nvSpPr>
        <p:spPr bwMode="auto">
          <a:xfrm flipH="1">
            <a:off x="6535738" y="4670425"/>
            <a:ext cx="26987" cy="26988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" name="Line 273"/>
          <p:cNvSpPr>
            <a:spLocks noChangeShapeType="1"/>
          </p:cNvSpPr>
          <p:nvPr/>
        </p:nvSpPr>
        <p:spPr bwMode="auto">
          <a:xfrm flipV="1">
            <a:off x="6562725" y="4643438"/>
            <a:ext cx="28575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" name="Line 274"/>
          <p:cNvSpPr>
            <a:spLocks noChangeShapeType="1"/>
          </p:cNvSpPr>
          <p:nvPr/>
        </p:nvSpPr>
        <p:spPr bwMode="auto">
          <a:xfrm flipV="1">
            <a:off x="6562725" y="4643438"/>
            <a:ext cx="0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" name="Line 275"/>
          <p:cNvSpPr>
            <a:spLocks noChangeShapeType="1"/>
          </p:cNvSpPr>
          <p:nvPr/>
        </p:nvSpPr>
        <p:spPr bwMode="auto">
          <a:xfrm>
            <a:off x="6562725" y="4670425"/>
            <a:ext cx="0" cy="26988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" name="Rectangle 276"/>
          <p:cNvSpPr>
            <a:spLocks noChangeArrowheads="1"/>
          </p:cNvSpPr>
          <p:nvPr/>
        </p:nvSpPr>
        <p:spPr bwMode="auto">
          <a:xfrm>
            <a:off x="7102475" y="5186363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14" name="Line 277"/>
          <p:cNvSpPr>
            <a:spLocks noChangeShapeType="1"/>
          </p:cNvSpPr>
          <p:nvPr/>
        </p:nvSpPr>
        <p:spPr bwMode="auto">
          <a:xfrm flipH="1" flipV="1">
            <a:off x="7102475" y="5187950"/>
            <a:ext cx="26988" cy="26988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5" name="Line 278"/>
          <p:cNvSpPr>
            <a:spLocks noChangeShapeType="1"/>
          </p:cNvSpPr>
          <p:nvPr/>
        </p:nvSpPr>
        <p:spPr bwMode="auto">
          <a:xfrm>
            <a:off x="7129463" y="5214938"/>
            <a:ext cx="26987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6" name="Line 279"/>
          <p:cNvSpPr>
            <a:spLocks noChangeShapeType="1"/>
          </p:cNvSpPr>
          <p:nvPr/>
        </p:nvSpPr>
        <p:spPr bwMode="auto">
          <a:xfrm flipH="1">
            <a:off x="7102475" y="5214938"/>
            <a:ext cx="26988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7" name="Line 280"/>
          <p:cNvSpPr>
            <a:spLocks noChangeShapeType="1"/>
          </p:cNvSpPr>
          <p:nvPr/>
        </p:nvSpPr>
        <p:spPr bwMode="auto">
          <a:xfrm flipV="1">
            <a:off x="7129463" y="5187950"/>
            <a:ext cx="26987" cy="26988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8" name="Line 281"/>
          <p:cNvSpPr>
            <a:spLocks noChangeShapeType="1"/>
          </p:cNvSpPr>
          <p:nvPr/>
        </p:nvSpPr>
        <p:spPr bwMode="auto">
          <a:xfrm flipV="1">
            <a:off x="7129463" y="5187950"/>
            <a:ext cx="0" cy="26988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" name="Line 282"/>
          <p:cNvSpPr>
            <a:spLocks noChangeShapeType="1"/>
          </p:cNvSpPr>
          <p:nvPr/>
        </p:nvSpPr>
        <p:spPr bwMode="auto">
          <a:xfrm>
            <a:off x="7129463" y="5214938"/>
            <a:ext cx="0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" name="Rectangle 283"/>
          <p:cNvSpPr>
            <a:spLocks noChangeArrowheads="1"/>
          </p:cNvSpPr>
          <p:nvPr/>
        </p:nvSpPr>
        <p:spPr bwMode="auto">
          <a:xfrm>
            <a:off x="7667625" y="5559425"/>
            <a:ext cx="58738" cy="5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21" name="Line 284"/>
          <p:cNvSpPr>
            <a:spLocks noChangeShapeType="1"/>
          </p:cNvSpPr>
          <p:nvPr/>
        </p:nvSpPr>
        <p:spPr bwMode="auto">
          <a:xfrm flipH="1" flipV="1">
            <a:off x="7667625" y="5559425"/>
            <a:ext cx="26988" cy="26988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2" name="Line 285"/>
          <p:cNvSpPr>
            <a:spLocks noChangeShapeType="1"/>
          </p:cNvSpPr>
          <p:nvPr/>
        </p:nvSpPr>
        <p:spPr bwMode="auto">
          <a:xfrm>
            <a:off x="7694613" y="5586413"/>
            <a:ext cx="28575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" name="Line 286"/>
          <p:cNvSpPr>
            <a:spLocks noChangeShapeType="1"/>
          </p:cNvSpPr>
          <p:nvPr/>
        </p:nvSpPr>
        <p:spPr bwMode="auto">
          <a:xfrm flipH="1">
            <a:off x="7667625" y="5586413"/>
            <a:ext cx="26988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4" name="Line 287"/>
          <p:cNvSpPr>
            <a:spLocks noChangeShapeType="1"/>
          </p:cNvSpPr>
          <p:nvPr/>
        </p:nvSpPr>
        <p:spPr bwMode="auto">
          <a:xfrm flipV="1">
            <a:off x="7694613" y="5559425"/>
            <a:ext cx="28575" cy="26988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5" name="Line 288"/>
          <p:cNvSpPr>
            <a:spLocks noChangeShapeType="1"/>
          </p:cNvSpPr>
          <p:nvPr/>
        </p:nvSpPr>
        <p:spPr bwMode="auto">
          <a:xfrm flipV="1">
            <a:off x="7694613" y="5559425"/>
            <a:ext cx="0" cy="26988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" name="Line 289"/>
          <p:cNvSpPr>
            <a:spLocks noChangeShapeType="1"/>
          </p:cNvSpPr>
          <p:nvPr/>
        </p:nvSpPr>
        <p:spPr bwMode="auto">
          <a:xfrm>
            <a:off x="7694613" y="5586413"/>
            <a:ext cx="0" cy="26987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" name="Oval 290"/>
          <p:cNvSpPr>
            <a:spLocks noChangeArrowheads="1"/>
          </p:cNvSpPr>
          <p:nvPr/>
        </p:nvSpPr>
        <p:spPr bwMode="auto">
          <a:xfrm>
            <a:off x="2006600" y="2697163"/>
            <a:ext cx="52388" cy="52387"/>
          </a:xfrm>
          <a:prstGeom prst="ellipse">
            <a:avLst/>
          </a:pr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28" name="Oval 291"/>
          <p:cNvSpPr>
            <a:spLocks noChangeArrowheads="1"/>
          </p:cNvSpPr>
          <p:nvPr/>
        </p:nvSpPr>
        <p:spPr bwMode="auto">
          <a:xfrm>
            <a:off x="2571750" y="2695575"/>
            <a:ext cx="52388" cy="53975"/>
          </a:xfrm>
          <a:prstGeom prst="ellipse">
            <a:avLst/>
          </a:pr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29" name="Oval 292"/>
          <p:cNvSpPr>
            <a:spLocks noChangeArrowheads="1"/>
          </p:cNvSpPr>
          <p:nvPr/>
        </p:nvSpPr>
        <p:spPr bwMode="auto">
          <a:xfrm>
            <a:off x="3138488" y="3043238"/>
            <a:ext cx="52387" cy="52387"/>
          </a:xfrm>
          <a:prstGeom prst="ellipse">
            <a:avLst/>
          </a:pr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30" name="Oval 293"/>
          <p:cNvSpPr>
            <a:spLocks noChangeArrowheads="1"/>
          </p:cNvSpPr>
          <p:nvPr/>
        </p:nvSpPr>
        <p:spPr bwMode="auto">
          <a:xfrm>
            <a:off x="3703638" y="3535363"/>
            <a:ext cx="53975" cy="52387"/>
          </a:xfrm>
          <a:prstGeom prst="ellipse">
            <a:avLst/>
          </a:pr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31" name="Oval 294"/>
          <p:cNvSpPr>
            <a:spLocks noChangeArrowheads="1"/>
          </p:cNvSpPr>
          <p:nvPr/>
        </p:nvSpPr>
        <p:spPr bwMode="auto">
          <a:xfrm>
            <a:off x="4270375" y="3641725"/>
            <a:ext cx="53975" cy="52388"/>
          </a:xfrm>
          <a:prstGeom prst="ellipse">
            <a:avLst/>
          </a:pr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32" name="Oval 295"/>
          <p:cNvSpPr>
            <a:spLocks noChangeArrowheads="1"/>
          </p:cNvSpPr>
          <p:nvPr/>
        </p:nvSpPr>
        <p:spPr bwMode="auto">
          <a:xfrm>
            <a:off x="4838700" y="3751263"/>
            <a:ext cx="52388" cy="53975"/>
          </a:xfrm>
          <a:prstGeom prst="ellipse">
            <a:avLst/>
          </a:pr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33" name="Oval 296"/>
          <p:cNvSpPr>
            <a:spLocks noChangeArrowheads="1"/>
          </p:cNvSpPr>
          <p:nvPr/>
        </p:nvSpPr>
        <p:spPr bwMode="auto">
          <a:xfrm>
            <a:off x="5403850" y="3940175"/>
            <a:ext cx="52388" cy="52388"/>
          </a:xfrm>
          <a:prstGeom prst="ellipse">
            <a:avLst/>
          </a:pr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34" name="Oval 297"/>
          <p:cNvSpPr>
            <a:spLocks noChangeArrowheads="1"/>
          </p:cNvSpPr>
          <p:nvPr/>
        </p:nvSpPr>
        <p:spPr bwMode="auto">
          <a:xfrm>
            <a:off x="5970588" y="4335463"/>
            <a:ext cx="52387" cy="52387"/>
          </a:xfrm>
          <a:prstGeom prst="ellipse">
            <a:avLst/>
          </a:prstGeom>
          <a:solidFill>
            <a:srgbClr val="80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36" name="Oval 299"/>
          <p:cNvSpPr>
            <a:spLocks noChangeArrowheads="1"/>
          </p:cNvSpPr>
          <p:nvPr/>
        </p:nvSpPr>
        <p:spPr bwMode="auto">
          <a:xfrm>
            <a:off x="7102475" y="5126038"/>
            <a:ext cx="52388" cy="52387"/>
          </a:xfrm>
          <a:prstGeom prst="ellipse">
            <a:avLst/>
          </a:pr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37" name="Oval 300"/>
          <p:cNvSpPr>
            <a:spLocks noChangeArrowheads="1"/>
          </p:cNvSpPr>
          <p:nvPr/>
        </p:nvSpPr>
        <p:spPr bwMode="auto">
          <a:xfrm>
            <a:off x="7667625" y="5534025"/>
            <a:ext cx="55563" cy="52388"/>
          </a:xfrm>
          <a:prstGeom prst="ellipse">
            <a:avLst/>
          </a:pr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39" name="Line 302"/>
          <p:cNvSpPr>
            <a:spLocks noChangeShapeType="1"/>
          </p:cNvSpPr>
          <p:nvPr/>
        </p:nvSpPr>
        <p:spPr bwMode="auto">
          <a:xfrm flipV="1">
            <a:off x="2033588" y="3332163"/>
            <a:ext cx="0" cy="269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" name="Line 303"/>
          <p:cNvSpPr>
            <a:spLocks noChangeShapeType="1"/>
          </p:cNvSpPr>
          <p:nvPr/>
        </p:nvSpPr>
        <p:spPr bwMode="auto">
          <a:xfrm>
            <a:off x="2033588" y="3359150"/>
            <a:ext cx="0" cy="269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" name="Line 304"/>
          <p:cNvSpPr>
            <a:spLocks noChangeShapeType="1"/>
          </p:cNvSpPr>
          <p:nvPr/>
        </p:nvSpPr>
        <p:spPr bwMode="auto">
          <a:xfrm flipH="1">
            <a:off x="2006600" y="3359150"/>
            <a:ext cx="269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2" name="Line 305"/>
          <p:cNvSpPr>
            <a:spLocks noChangeShapeType="1"/>
          </p:cNvSpPr>
          <p:nvPr/>
        </p:nvSpPr>
        <p:spPr bwMode="auto">
          <a:xfrm>
            <a:off x="2033588" y="3359150"/>
            <a:ext cx="269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3" name="Rectangle 306"/>
          <p:cNvSpPr>
            <a:spLocks noChangeArrowheads="1"/>
          </p:cNvSpPr>
          <p:nvPr/>
        </p:nvSpPr>
        <p:spPr bwMode="auto">
          <a:xfrm>
            <a:off x="2571750" y="2873375"/>
            <a:ext cx="5873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44" name="Line 307"/>
          <p:cNvSpPr>
            <a:spLocks noChangeShapeType="1"/>
          </p:cNvSpPr>
          <p:nvPr/>
        </p:nvSpPr>
        <p:spPr bwMode="auto">
          <a:xfrm flipV="1">
            <a:off x="2598738" y="2874963"/>
            <a:ext cx="0" cy="25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" name="Line 308"/>
          <p:cNvSpPr>
            <a:spLocks noChangeShapeType="1"/>
          </p:cNvSpPr>
          <p:nvPr/>
        </p:nvSpPr>
        <p:spPr bwMode="auto">
          <a:xfrm>
            <a:off x="2598738" y="2900363"/>
            <a:ext cx="0" cy="269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6" name="Line 309"/>
          <p:cNvSpPr>
            <a:spLocks noChangeShapeType="1"/>
          </p:cNvSpPr>
          <p:nvPr/>
        </p:nvSpPr>
        <p:spPr bwMode="auto">
          <a:xfrm flipH="1">
            <a:off x="2571750" y="2900363"/>
            <a:ext cx="269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7" name="Line 310"/>
          <p:cNvSpPr>
            <a:spLocks noChangeShapeType="1"/>
          </p:cNvSpPr>
          <p:nvPr/>
        </p:nvSpPr>
        <p:spPr bwMode="auto">
          <a:xfrm>
            <a:off x="2598738" y="2900363"/>
            <a:ext cx="2857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8" name="Rectangle 311"/>
          <p:cNvSpPr>
            <a:spLocks noChangeArrowheads="1"/>
          </p:cNvSpPr>
          <p:nvPr/>
        </p:nvSpPr>
        <p:spPr bwMode="auto">
          <a:xfrm>
            <a:off x="3138488" y="2809875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49" name="Line 312"/>
          <p:cNvSpPr>
            <a:spLocks noChangeShapeType="1"/>
          </p:cNvSpPr>
          <p:nvPr/>
        </p:nvSpPr>
        <p:spPr bwMode="auto">
          <a:xfrm flipV="1">
            <a:off x="3165475" y="2811463"/>
            <a:ext cx="0" cy="269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" name="Line 313"/>
          <p:cNvSpPr>
            <a:spLocks noChangeShapeType="1"/>
          </p:cNvSpPr>
          <p:nvPr/>
        </p:nvSpPr>
        <p:spPr bwMode="auto">
          <a:xfrm>
            <a:off x="3165475" y="2838450"/>
            <a:ext cx="0" cy="26988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" name="Line 314"/>
          <p:cNvSpPr>
            <a:spLocks noChangeShapeType="1"/>
          </p:cNvSpPr>
          <p:nvPr/>
        </p:nvSpPr>
        <p:spPr bwMode="auto">
          <a:xfrm flipH="1">
            <a:off x="3138488" y="2838450"/>
            <a:ext cx="269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" name="Line 315"/>
          <p:cNvSpPr>
            <a:spLocks noChangeShapeType="1"/>
          </p:cNvSpPr>
          <p:nvPr/>
        </p:nvSpPr>
        <p:spPr bwMode="auto">
          <a:xfrm>
            <a:off x="3165475" y="2838450"/>
            <a:ext cx="269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3" name="Rectangle 316"/>
          <p:cNvSpPr>
            <a:spLocks noChangeArrowheads="1"/>
          </p:cNvSpPr>
          <p:nvPr/>
        </p:nvSpPr>
        <p:spPr bwMode="auto">
          <a:xfrm>
            <a:off x="3703638" y="3322638"/>
            <a:ext cx="58737" cy="5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54" name="Line 317"/>
          <p:cNvSpPr>
            <a:spLocks noChangeShapeType="1"/>
          </p:cNvSpPr>
          <p:nvPr/>
        </p:nvSpPr>
        <p:spPr bwMode="auto">
          <a:xfrm flipV="1">
            <a:off x="3732213" y="3324225"/>
            <a:ext cx="0" cy="269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5" name="Line 318"/>
          <p:cNvSpPr>
            <a:spLocks noChangeShapeType="1"/>
          </p:cNvSpPr>
          <p:nvPr/>
        </p:nvSpPr>
        <p:spPr bwMode="auto">
          <a:xfrm>
            <a:off x="3732213" y="3351213"/>
            <a:ext cx="0" cy="285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6" name="Line 319"/>
          <p:cNvSpPr>
            <a:spLocks noChangeShapeType="1"/>
          </p:cNvSpPr>
          <p:nvPr/>
        </p:nvSpPr>
        <p:spPr bwMode="auto">
          <a:xfrm flipH="1">
            <a:off x="3703638" y="3351213"/>
            <a:ext cx="2857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7" name="Line 320"/>
          <p:cNvSpPr>
            <a:spLocks noChangeShapeType="1"/>
          </p:cNvSpPr>
          <p:nvPr/>
        </p:nvSpPr>
        <p:spPr bwMode="auto">
          <a:xfrm>
            <a:off x="3732213" y="3351213"/>
            <a:ext cx="269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8" name="Rectangle 321"/>
          <p:cNvSpPr>
            <a:spLocks noChangeArrowheads="1"/>
          </p:cNvSpPr>
          <p:nvPr/>
        </p:nvSpPr>
        <p:spPr bwMode="auto">
          <a:xfrm>
            <a:off x="4270375" y="3889375"/>
            <a:ext cx="5873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59" name="Line 322"/>
          <p:cNvSpPr>
            <a:spLocks noChangeShapeType="1"/>
          </p:cNvSpPr>
          <p:nvPr/>
        </p:nvSpPr>
        <p:spPr bwMode="auto">
          <a:xfrm flipV="1">
            <a:off x="4297363" y="3889375"/>
            <a:ext cx="0" cy="269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" name="Line 323"/>
          <p:cNvSpPr>
            <a:spLocks noChangeShapeType="1"/>
          </p:cNvSpPr>
          <p:nvPr/>
        </p:nvSpPr>
        <p:spPr bwMode="auto">
          <a:xfrm>
            <a:off x="4297363" y="3916363"/>
            <a:ext cx="0" cy="269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" name="Line 324"/>
          <p:cNvSpPr>
            <a:spLocks noChangeShapeType="1"/>
          </p:cNvSpPr>
          <p:nvPr/>
        </p:nvSpPr>
        <p:spPr bwMode="auto">
          <a:xfrm flipH="1">
            <a:off x="4270375" y="3916363"/>
            <a:ext cx="269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" name="Line 325"/>
          <p:cNvSpPr>
            <a:spLocks noChangeShapeType="1"/>
          </p:cNvSpPr>
          <p:nvPr/>
        </p:nvSpPr>
        <p:spPr bwMode="auto">
          <a:xfrm>
            <a:off x="4297363" y="3916363"/>
            <a:ext cx="269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" name="Rectangle 326"/>
          <p:cNvSpPr>
            <a:spLocks noChangeArrowheads="1"/>
          </p:cNvSpPr>
          <p:nvPr/>
        </p:nvSpPr>
        <p:spPr bwMode="auto">
          <a:xfrm>
            <a:off x="4835525" y="3989388"/>
            <a:ext cx="5873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64" name="Line 327"/>
          <p:cNvSpPr>
            <a:spLocks noChangeShapeType="1"/>
          </p:cNvSpPr>
          <p:nvPr/>
        </p:nvSpPr>
        <p:spPr bwMode="auto">
          <a:xfrm flipV="1">
            <a:off x="4865688" y="3990975"/>
            <a:ext cx="0" cy="269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8" name="Rectangle 331"/>
          <p:cNvSpPr>
            <a:spLocks noChangeArrowheads="1"/>
          </p:cNvSpPr>
          <p:nvPr/>
        </p:nvSpPr>
        <p:spPr bwMode="auto">
          <a:xfrm>
            <a:off x="5402263" y="4065588"/>
            <a:ext cx="58737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65" name="Line 328"/>
          <p:cNvSpPr>
            <a:spLocks noChangeShapeType="1"/>
          </p:cNvSpPr>
          <p:nvPr/>
        </p:nvSpPr>
        <p:spPr bwMode="auto">
          <a:xfrm>
            <a:off x="4865688" y="4017963"/>
            <a:ext cx="0" cy="26987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3" name="Rectangle 336"/>
          <p:cNvSpPr>
            <a:spLocks noChangeArrowheads="1"/>
          </p:cNvSpPr>
          <p:nvPr/>
        </p:nvSpPr>
        <p:spPr bwMode="auto">
          <a:xfrm>
            <a:off x="5970588" y="4332288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66" name="Line 329"/>
          <p:cNvSpPr>
            <a:spLocks noChangeShapeType="1"/>
          </p:cNvSpPr>
          <p:nvPr/>
        </p:nvSpPr>
        <p:spPr bwMode="auto">
          <a:xfrm flipH="1">
            <a:off x="4838700" y="4017963"/>
            <a:ext cx="269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7" name="Line 330"/>
          <p:cNvSpPr>
            <a:spLocks noChangeShapeType="1"/>
          </p:cNvSpPr>
          <p:nvPr/>
        </p:nvSpPr>
        <p:spPr bwMode="auto">
          <a:xfrm>
            <a:off x="4865688" y="4017963"/>
            <a:ext cx="269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9" name="Line 332"/>
          <p:cNvSpPr>
            <a:spLocks noChangeShapeType="1"/>
          </p:cNvSpPr>
          <p:nvPr/>
        </p:nvSpPr>
        <p:spPr bwMode="auto">
          <a:xfrm flipV="1">
            <a:off x="5430838" y="4067175"/>
            <a:ext cx="0" cy="269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0" name="Line 333"/>
          <p:cNvSpPr>
            <a:spLocks noChangeShapeType="1"/>
          </p:cNvSpPr>
          <p:nvPr/>
        </p:nvSpPr>
        <p:spPr bwMode="auto">
          <a:xfrm>
            <a:off x="5430838" y="4094163"/>
            <a:ext cx="0" cy="269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" name="Line 334"/>
          <p:cNvSpPr>
            <a:spLocks noChangeShapeType="1"/>
          </p:cNvSpPr>
          <p:nvPr/>
        </p:nvSpPr>
        <p:spPr bwMode="auto">
          <a:xfrm flipH="1">
            <a:off x="5403850" y="4094163"/>
            <a:ext cx="269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" name="Line 335"/>
          <p:cNvSpPr>
            <a:spLocks noChangeShapeType="1"/>
          </p:cNvSpPr>
          <p:nvPr/>
        </p:nvSpPr>
        <p:spPr bwMode="auto">
          <a:xfrm>
            <a:off x="5430838" y="4094163"/>
            <a:ext cx="26987" cy="0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4" name="Line 337"/>
          <p:cNvSpPr>
            <a:spLocks noChangeShapeType="1"/>
          </p:cNvSpPr>
          <p:nvPr/>
        </p:nvSpPr>
        <p:spPr bwMode="auto">
          <a:xfrm flipV="1">
            <a:off x="5997575" y="4333875"/>
            <a:ext cx="0" cy="269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5" name="Line 338"/>
          <p:cNvSpPr>
            <a:spLocks noChangeShapeType="1"/>
          </p:cNvSpPr>
          <p:nvPr/>
        </p:nvSpPr>
        <p:spPr bwMode="auto">
          <a:xfrm>
            <a:off x="5997575" y="4360863"/>
            <a:ext cx="0" cy="26987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6" name="Line 339"/>
          <p:cNvSpPr>
            <a:spLocks noChangeShapeType="1"/>
          </p:cNvSpPr>
          <p:nvPr/>
        </p:nvSpPr>
        <p:spPr bwMode="auto">
          <a:xfrm flipH="1">
            <a:off x="5970588" y="4360863"/>
            <a:ext cx="26987" cy="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" name="Line 340"/>
          <p:cNvSpPr>
            <a:spLocks noChangeShapeType="1"/>
          </p:cNvSpPr>
          <p:nvPr/>
        </p:nvSpPr>
        <p:spPr bwMode="auto">
          <a:xfrm>
            <a:off x="5997575" y="4360863"/>
            <a:ext cx="269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8" name="Rectangle 341"/>
          <p:cNvSpPr>
            <a:spLocks noChangeArrowheads="1"/>
          </p:cNvSpPr>
          <p:nvPr/>
        </p:nvSpPr>
        <p:spPr bwMode="auto">
          <a:xfrm>
            <a:off x="6535738" y="4691063"/>
            <a:ext cx="58737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79" name="Line 342"/>
          <p:cNvSpPr>
            <a:spLocks noChangeShapeType="1"/>
          </p:cNvSpPr>
          <p:nvPr/>
        </p:nvSpPr>
        <p:spPr bwMode="auto">
          <a:xfrm flipV="1">
            <a:off x="6562725" y="4691063"/>
            <a:ext cx="0" cy="26987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0" name="Line 343"/>
          <p:cNvSpPr>
            <a:spLocks noChangeShapeType="1"/>
          </p:cNvSpPr>
          <p:nvPr/>
        </p:nvSpPr>
        <p:spPr bwMode="auto">
          <a:xfrm>
            <a:off x="6562725" y="4718050"/>
            <a:ext cx="0" cy="26988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" name="Line 344"/>
          <p:cNvSpPr>
            <a:spLocks noChangeShapeType="1"/>
          </p:cNvSpPr>
          <p:nvPr/>
        </p:nvSpPr>
        <p:spPr bwMode="auto">
          <a:xfrm flipH="1">
            <a:off x="6535738" y="4718050"/>
            <a:ext cx="269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2" name="Line 345"/>
          <p:cNvSpPr>
            <a:spLocks noChangeShapeType="1"/>
          </p:cNvSpPr>
          <p:nvPr/>
        </p:nvSpPr>
        <p:spPr bwMode="auto">
          <a:xfrm>
            <a:off x="6562725" y="4718050"/>
            <a:ext cx="28575" cy="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" name="Rectangle 346"/>
          <p:cNvSpPr>
            <a:spLocks noChangeArrowheads="1"/>
          </p:cNvSpPr>
          <p:nvPr/>
        </p:nvSpPr>
        <p:spPr bwMode="auto">
          <a:xfrm>
            <a:off x="7102475" y="5159375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84" name="Line 347"/>
          <p:cNvSpPr>
            <a:spLocks noChangeShapeType="1"/>
          </p:cNvSpPr>
          <p:nvPr/>
        </p:nvSpPr>
        <p:spPr bwMode="auto">
          <a:xfrm flipV="1">
            <a:off x="7129463" y="5159375"/>
            <a:ext cx="0" cy="26988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" name="Line 348"/>
          <p:cNvSpPr>
            <a:spLocks noChangeShapeType="1"/>
          </p:cNvSpPr>
          <p:nvPr/>
        </p:nvSpPr>
        <p:spPr bwMode="auto">
          <a:xfrm>
            <a:off x="7129463" y="5186363"/>
            <a:ext cx="0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6" name="Line 349"/>
          <p:cNvSpPr>
            <a:spLocks noChangeShapeType="1"/>
          </p:cNvSpPr>
          <p:nvPr/>
        </p:nvSpPr>
        <p:spPr bwMode="auto">
          <a:xfrm flipH="1">
            <a:off x="7102475" y="5186363"/>
            <a:ext cx="26988" cy="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7" name="Line 350"/>
          <p:cNvSpPr>
            <a:spLocks noChangeShapeType="1"/>
          </p:cNvSpPr>
          <p:nvPr/>
        </p:nvSpPr>
        <p:spPr bwMode="auto">
          <a:xfrm>
            <a:off x="7129463" y="5186363"/>
            <a:ext cx="26987" cy="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9" name="Line 352"/>
          <p:cNvSpPr>
            <a:spLocks noChangeShapeType="1"/>
          </p:cNvSpPr>
          <p:nvPr/>
        </p:nvSpPr>
        <p:spPr bwMode="auto">
          <a:xfrm flipV="1">
            <a:off x="7694613" y="5562600"/>
            <a:ext cx="0" cy="28575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" name="Line 353"/>
          <p:cNvSpPr>
            <a:spLocks noChangeShapeType="1"/>
          </p:cNvSpPr>
          <p:nvPr/>
        </p:nvSpPr>
        <p:spPr bwMode="auto">
          <a:xfrm>
            <a:off x="7694613" y="5591175"/>
            <a:ext cx="0" cy="26988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" name="Line 354"/>
          <p:cNvSpPr>
            <a:spLocks noChangeShapeType="1"/>
          </p:cNvSpPr>
          <p:nvPr/>
        </p:nvSpPr>
        <p:spPr bwMode="auto">
          <a:xfrm flipH="1">
            <a:off x="7667625" y="5591175"/>
            <a:ext cx="26988" cy="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" name="Line 355"/>
          <p:cNvSpPr>
            <a:spLocks noChangeShapeType="1"/>
          </p:cNvSpPr>
          <p:nvPr/>
        </p:nvSpPr>
        <p:spPr bwMode="auto">
          <a:xfrm>
            <a:off x="7694613" y="5591175"/>
            <a:ext cx="28575" cy="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" name="Rectangle 356"/>
          <p:cNvSpPr>
            <a:spLocks noChangeArrowheads="1"/>
          </p:cNvSpPr>
          <p:nvPr/>
        </p:nvSpPr>
        <p:spPr bwMode="auto">
          <a:xfrm>
            <a:off x="2033588" y="3863975"/>
            <a:ext cx="26987" cy="7938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94" name="Rectangle 357"/>
          <p:cNvSpPr>
            <a:spLocks noChangeArrowheads="1"/>
          </p:cNvSpPr>
          <p:nvPr/>
        </p:nvSpPr>
        <p:spPr bwMode="auto">
          <a:xfrm>
            <a:off x="2598738" y="3511550"/>
            <a:ext cx="28575" cy="9525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95" name="Rectangle 358"/>
          <p:cNvSpPr>
            <a:spLocks noChangeArrowheads="1"/>
          </p:cNvSpPr>
          <p:nvPr/>
        </p:nvSpPr>
        <p:spPr bwMode="auto">
          <a:xfrm>
            <a:off x="3165475" y="2620963"/>
            <a:ext cx="26988" cy="9525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96" name="Rectangle 359"/>
          <p:cNvSpPr>
            <a:spLocks noChangeArrowheads="1"/>
          </p:cNvSpPr>
          <p:nvPr/>
        </p:nvSpPr>
        <p:spPr bwMode="auto">
          <a:xfrm>
            <a:off x="3732213" y="2070100"/>
            <a:ext cx="26987" cy="7938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97" name="Rectangle 360"/>
          <p:cNvSpPr>
            <a:spLocks noChangeArrowheads="1"/>
          </p:cNvSpPr>
          <p:nvPr/>
        </p:nvSpPr>
        <p:spPr bwMode="auto">
          <a:xfrm>
            <a:off x="4297363" y="2768600"/>
            <a:ext cx="26987" cy="635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98" name="Rectangle 361"/>
          <p:cNvSpPr>
            <a:spLocks noChangeArrowheads="1"/>
          </p:cNvSpPr>
          <p:nvPr/>
        </p:nvSpPr>
        <p:spPr bwMode="auto">
          <a:xfrm>
            <a:off x="4865688" y="3089275"/>
            <a:ext cx="26987" cy="7938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499" name="Rectangle 362"/>
          <p:cNvSpPr>
            <a:spLocks noChangeArrowheads="1"/>
          </p:cNvSpPr>
          <p:nvPr/>
        </p:nvSpPr>
        <p:spPr bwMode="auto">
          <a:xfrm>
            <a:off x="5430838" y="3211513"/>
            <a:ext cx="26987" cy="9525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500" name="Rectangle 363"/>
          <p:cNvSpPr>
            <a:spLocks noChangeArrowheads="1"/>
          </p:cNvSpPr>
          <p:nvPr/>
        </p:nvSpPr>
        <p:spPr bwMode="auto">
          <a:xfrm>
            <a:off x="5997575" y="3638550"/>
            <a:ext cx="26988" cy="9525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501" name="Rectangle 364"/>
          <p:cNvSpPr>
            <a:spLocks noChangeArrowheads="1"/>
          </p:cNvSpPr>
          <p:nvPr/>
        </p:nvSpPr>
        <p:spPr bwMode="auto">
          <a:xfrm>
            <a:off x="6562725" y="4124325"/>
            <a:ext cx="28575" cy="9525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502" name="Rectangle 365"/>
          <p:cNvSpPr>
            <a:spLocks noChangeArrowheads="1"/>
          </p:cNvSpPr>
          <p:nvPr/>
        </p:nvSpPr>
        <p:spPr bwMode="auto">
          <a:xfrm>
            <a:off x="7129463" y="4668838"/>
            <a:ext cx="26987" cy="9525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503" name="Rectangle 366"/>
          <p:cNvSpPr>
            <a:spLocks noChangeArrowheads="1"/>
          </p:cNvSpPr>
          <p:nvPr/>
        </p:nvSpPr>
        <p:spPr bwMode="auto">
          <a:xfrm>
            <a:off x="7694613" y="5116513"/>
            <a:ext cx="28575" cy="9525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504" name="Rectangle 369"/>
          <p:cNvSpPr>
            <a:spLocks noChangeArrowheads="1"/>
          </p:cNvSpPr>
          <p:nvPr/>
        </p:nvSpPr>
        <p:spPr bwMode="auto">
          <a:xfrm>
            <a:off x="1466850" y="5830888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400" b="0">
                <a:solidFill>
                  <a:schemeClr val="tx1"/>
                </a:solidFill>
                <a:latin typeface="+mn-lt"/>
              </a:rPr>
              <a:t>65</a:t>
            </a:r>
          </a:p>
        </p:txBody>
      </p:sp>
      <p:sp>
        <p:nvSpPr>
          <p:cNvPr id="505" name="Rectangle 370"/>
          <p:cNvSpPr>
            <a:spLocks noChangeArrowheads="1"/>
          </p:cNvSpPr>
          <p:nvPr/>
        </p:nvSpPr>
        <p:spPr bwMode="auto">
          <a:xfrm>
            <a:off x="1466850" y="5305425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400" b="0">
                <a:solidFill>
                  <a:schemeClr val="tx1"/>
                </a:solidFill>
                <a:latin typeface="+mn-lt"/>
              </a:rPr>
              <a:t>70</a:t>
            </a:r>
          </a:p>
        </p:txBody>
      </p:sp>
      <p:sp>
        <p:nvSpPr>
          <p:cNvPr id="506" name="Rectangle 371"/>
          <p:cNvSpPr>
            <a:spLocks noChangeArrowheads="1"/>
          </p:cNvSpPr>
          <p:nvPr/>
        </p:nvSpPr>
        <p:spPr bwMode="auto">
          <a:xfrm>
            <a:off x="1466850" y="4781550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400" b="0">
                <a:solidFill>
                  <a:schemeClr val="tx1"/>
                </a:solidFill>
                <a:latin typeface="+mn-lt"/>
              </a:rPr>
              <a:t>75</a:t>
            </a:r>
          </a:p>
        </p:txBody>
      </p:sp>
      <p:sp>
        <p:nvSpPr>
          <p:cNvPr id="507" name="Rectangle 372"/>
          <p:cNvSpPr>
            <a:spLocks noChangeArrowheads="1"/>
          </p:cNvSpPr>
          <p:nvPr/>
        </p:nvSpPr>
        <p:spPr bwMode="auto">
          <a:xfrm>
            <a:off x="1466850" y="4256088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400" b="0">
                <a:solidFill>
                  <a:schemeClr val="tx1"/>
                </a:solidFill>
                <a:latin typeface="+mn-lt"/>
              </a:rPr>
              <a:t>80</a:t>
            </a:r>
          </a:p>
        </p:txBody>
      </p:sp>
      <p:sp>
        <p:nvSpPr>
          <p:cNvPr id="508" name="Rectangle 373"/>
          <p:cNvSpPr>
            <a:spLocks noChangeArrowheads="1"/>
          </p:cNvSpPr>
          <p:nvPr/>
        </p:nvSpPr>
        <p:spPr bwMode="auto">
          <a:xfrm>
            <a:off x="1466850" y="3730625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400" b="0">
                <a:solidFill>
                  <a:schemeClr val="tx1"/>
                </a:solidFill>
                <a:latin typeface="+mn-lt"/>
              </a:rPr>
              <a:t>85</a:t>
            </a:r>
          </a:p>
        </p:txBody>
      </p:sp>
      <p:sp>
        <p:nvSpPr>
          <p:cNvPr id="509" name="Rectangle 374"/>
          <p:cNvSpPr>
            <a:spLocks noChangeArrowheads="1"/>
          </p:cNvSpPr>
          <p:nvPr/>
        </p:nvSpPr>
        <p:spPr bwMode="auto">
          <a:xfrm>
            <a:off x="1466850" y="3205163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400" b="0">
                <a:solidFill>
                  <a:schemeClr val="tx1"/>
                </a:solidFill>
                <a:latin typeface="+mn-lt"/>
              </a:rPr>
              <a:t>90</a:t>
            </a:r>
          </a:p>
        </p:txBody>
      </p:sp>
      <p:sp>
        <p:nvSpPr>
          <p:cNvPr id="510" name="Rectangle 375"/>
          <p:cNvSpPr>
            <a:spLocks noChangeArrowheads="1"/>
          </p:cNvSpPr>
          <p:nvPr/>
        </p:nvSpPr>
        <p:spPr bwMode="auto">
          <a:xfrm>
            <a:off x="1466850" y="2679700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400" b="0">
                <a:solidFill>
                  <a:schemeClr val="tx1"/>
                </a:solidFill>
                <a:latin typeface="+mn-lt"/>
              </a:rPr>
              <a:t>95</a:t>
            </a:r>
          </a:p>
        </p:txBody>
      </p:sp>
      <p:sp>
        <p:nvSpPr>
          <p:cNvPr id="511" name="Rectangle 376"/>
          <p:cNvSpPr>
            <a:spLocks noChangeArrowheads="1"/>
          </p:cNvSpPr>
          <p:nvPr/>
        </p:nvSpPr>
        <p:spPr bwMode="auto">
          <a:xfrm>
            <a:off x="1384300" y="2154238"/>
            <a:ext cx="27411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400" b="0">
                <a:solidFill>
                  <a:schemeClr val="tx1"/>
                </a:solidFill>
                <a:latin typeface="+mn-lt"/>
              </a:rPr>
              <a:t>100</a:t>
            </a:r>
          </a:p>
        </p:txBody>
      </p:sp>
      <p:sp>
        <p:nvSpPr>
          <p:cNvPr id="512" name="Rectangle 377"/>
          <p:cNvSpPr>
            <a:spLocks noChangeArrowheads="1"/>
          </p:cNvSpPr>
          <p:nvPr/>
        </p:nvSpPr>
        <p:spPr bwMode="auto">
          <a:xfrm>
            <a:off x="1384300" y="1628775"/>
            <a:ext cx="27411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400" b="0">
                <a:solidFill>
                  <a:schemeClr val="tx1"/>
                </a:solidFill>
                <a:latin typeface="+mn-lt"/>
              </a:rPr>
              <a:t>105</a:t>
            </a:r>
          </a:p>
        </p:txBody>
      </p:sp>
      <p:sp>
        <p:nvSpPr>
          <p:cNvPr id="513" name="Rectangle 378"/>
          <p:cNvSpPr>
            <a:spLocks noChangeArrowheads="1"/>
          </p:cNvSpPr>
          <p:nvPr/>
        </p:nvSpPr>
        <p:spPr bwMode="auto">
          <a:xfrm>
            <a:off x="1908175" y="6049963"/>
            <a:ext cx="23564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200" b="0" dirty="0">
                <a:solidFill>
                  <a:schemeClr val="tx1"/>
                </a:solidFill>
                <a:latin typeface="+mn-lt"/>
              </a:rPr>
              <a:t>500</a:t>
            </a:r>
          </a:p>
        </p:txBody>
      </p:sp>
      <p:sp>
        <p:nvSpPr>
          <p:cNvPr id="514" name="Rectangle 379"/>
          <p:cNvSpPr>
            <a:spLocks noChangeArrowheads="1"/>
          </p:cNvSpPr>
          <p:nvPr/>
        </p:nvSpPr>
        <p:spPr bwMode="auto">
          <a:xfrm>
            <a:off x="2474913" y="6049963"/>
            <a:ext cx="23564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200" b="0">
                <a:solidFill>
                  <a:schemeClr val="tx1"/>
                </a:solidFill>
                <a:latin typeface="+mn-lt"/>
              </a:rPr>
              <a:t>630</a:t>
            </a:r>
          </a:p>
        </p:txBody>
      </p:sp>
      <p:sp>
        <p:nvSpPr>
          <p:cNvPr id="515" name="Rectangle 380"/>
          <p:cNvSpPr>
            <a:spLocks noChangeArrowheads="1"/>
          </p:cNvSpPr>
          <p:nvPr/>
        </p:nvSpPr>
        <p:spPr bwMode="auto">
          <a:xfrm>
            <a:off x="3040063" y="6049963"/>
            <a:ext cx="23564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200" b="0">
                <a:solidFill>
                  <a:schemeClr val="tx1"/>
                </a:solidFill>
                <a:latin typeface="+mn-lt"/>
              </a:rPr>
              <a:t>800</a:t>
            </a:r>
          </a:p>
        </p:txBody>
      </p:sp>
      <p:sp>
        <p:nvSpPr>
          <p:cNvPr id="516" name="Rectangle 381"/>
          <p:cNvSpPr>
            <a:spLocks noChangeArrowheads="1"/>
          </p:cNvSpPr>
          <p:nvPr/>
        </p:nvSpPr>
        <p:spPr bwMode="auto">
          <a:xfrm>
            <a:off x="3563938" y="6049963"/>
            <a:ext cx="3141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200" b="0">
                <a:solidFill>
                  <a:schemeClr val="tx1"/>
                </a:solidFill>
                <a:latin typeface="+mn-lt"/>
              </a:rPr>
              <a:t>1000</a:t>
            </a:r>
          </a:p>
        </p:txBody>
      </p:sp>
      <p:sp>
        <p:nvSpPr>
          <p:cNvPr id="517" name="Rectangle 382"/>
          <p:cNvSpPr>
            <a:spLocks noChangeArrowheads="1"/>
          </p:cNvSpPr>
          <p:nvPr/>
        </p:nvSpPr>
        <p:spPr bwMode="auto">
          <a:xfrm>
            <a:off x="4130675" y="6049963"/>
            <a:ext cx="3141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200" b="0">
                <a:solidFill>
                  <a:schemeClr val="tx1"/>
                </a:solidFill>
                <a:latin typeface="+mn-lt"/>
              </a:rPr>
              <a:t>1250</a:t>
            </a:r>
          </a:p>
        </p:txBody>
      </p:sp>
      <p:sp>
        <p:nvSpPr>
          <p:cNvPr id="518" name="Rectangle 383"/>
          <p:cNvSpPr>
            <a:spLocks noChangeArrowheads="1"/>
          </p:cNvSpPr>
          <p:nvPr/>
        </p:nvSpPr>
        <p:spPr bwMode="auto">
          <a:xfrm>
            <a:off x="4699000" y="6049963"/>
            <a:ext cx="3141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200" b="0">
                <a:solidFill>
                  <a:schemeClr val="tx1"/>
                </a:solidFill>
                <a:latin typeface="+mn-lt"/>
              </a:rPr>
              <a:t>1600</a:t>
            </a:r>
          </a:p>
        </p:txBody>
      </p:sp>
      <p:sp>
        <p:nvSpPr>
          <p:cNvPr id="519" name="Rectangle 384"/>
          <p:cNvSpPr>
            <a:spLocks noChangeArrowheads="1"/>
          </p:cNvSpPr>
          <p:nvPr/>
        </p:nvSpPr>
        <p:spPr bwMode="auto">
          <a:xfrm>
            <a:off x="5264150" y="6049963"/>
            <a:ext cx="3141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200" b="0">
                <a:solidFill>
                  <a:schemeClr val="tx1"/>
                </a:solidFill>
                <a:latin typeface="+mn-lt"/>
              </a:rPr>
              <a:t>2000</a:t>
            </a:r>
          </a:p>
        </p:txBody>
      </p:sp>
      <p:sp>
        <p:nvSpPr>
          <p:cNvPr id="520" name="Rectangle 385"/>
          <p:cNvSpPr>
            <a:spLocks noChangeArrowheads="1"/>
          </p:cNvSpPr>
          <p:nvPr/>
        </p:nvSpPr>
        <p:spPr bwMode="auto">
          <a:xfrm>
            <a:off x="5830888" y="6049963"/>
            <a:ext cx="3141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200" b="0">
                <a:solidFill>
                  <a:schemeClr val="tx1"/>
                </a:solidFill>
                <a:latin typeface="+mn-lt"/>
              </a:rPr>
              <a:t>2500</a:t>
            </a:r>
          </a:p>
        </p:txBody>
      </p:sp>
      <p:sp>
        <p:nvSpPr>
          <p:cNvPr id="521" name="Rectangle 386"/>
          <p:cNvSpPr>
            <a:spLocks noChangeArrowheads="1"/>
          </p:cNvSpPr>
          <p:nvPr/>
        </p:nvSpPr>
        <p:spPr bwMode="auto">
          <a:xfrm>
            <a:off x="6396038" y="6049963"/>
            <a:ext cx="3141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200" b="0">
                <a:solidFill>
                  <a:schemeClr val="tx1"/>
                </a:solidFill>
                <a:latin typeface="+mn-lt"/>
              </a:rPr>
              <a:t>3150</a:t>
            </a:r>
          </a:p>
        </p:txBody>
      </p:sp>
      <p:sp>
        <p:nvSpPr>
          <p:cNvPr id="522" name="Rectangle 387"/>
          <p:cNvSpPr>
            <a:spLocks noChangeArrowheads="1"/>
          </p:cNvSpPr>
          <p:nvPr/>
        </p:nvSpPr>
        <p:spPr bwMode="auto">
          <a:xfrm>
            <a:off x="6962775" y="6049963"/>
            <a:ext cx="3141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200" b="0">
                <a:solidFill>
                  <a:schemeClr val="tx1"/>
                </a:solidFill>
                <a:latin typeface="+mn-lt"/>
              </a:rPr>
              <a:t>4000</a:t>
            </a:r>
          </a:p>
        </p:txBody>
      </p:sp>
      <p:sp>
        <p:nvSpPr>
          <p:cNvPr id="523" name="Rectangle 388"/>
          <p:cNvSpPr>
            <a:spLocks noChangeArrowheads="1"/>
          </p:cNvSpPr>
          <p:nvPr/>
        </p:nvSpPr>
        <p:spPr bwMode="auto">
          <a:xfrm>
            <a:off x="7527925" y="6049963"/>
            <a:ext cx="3141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200" b="0">
                <a:solidFill>
                  <a:schemeClr val="tx1"/>
                </a:solidFill>
                <a:latin typeface="+mn-lt"/>
              </a:rPr>
              <a:t>5000</a:t>
            </a:r>
          </a:p>
        </p:txBody>
      </p:sp>
      <p:sp>
        <p:nvSpPr>
          <p:cNvPr id="524" name="Rectangle 389"/>
          <p:cNvSpPr>
            <a:spLocks noChangeArrowheads="1"/>
          </p:cNvSpPr>
          <p:nvPr/>
        </p:nvSpPr>
        <p:spPr bwMode="auto">
          <a:xfrm>
            <a:off x="3017838" y="6248400"/>
            <a:ext cx="32859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dirty="0"/>
              <a:t>1/3 Octave Band Center Frequency (Hz)</a:t>
            </a:r>
            <a:endParaRPr lang="en-US" sz="1600" b="0" dirty="0"/>
          </a:p>
        </p:txBody>
      </p:sp>
      <p:sp>
        <p:nvSpPr>
          <p:cNvPr id="525" name="Rectangle 390"/>
          <p:cNvSpPr>
            <a:spLocks noChangeArrowheads="1"/>
          </p:cNvSpPr>
          <p:nvPr/>
        </p:nvSpPr>
        <p:spPr bwMode="auto">
          <a:xfrm rot="16200000">
            <a:off x="-310809" y="3432890"/>
            <a:ext cx="157094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dirty="0"/>
              <a:t>Overall Level (</a:t>
            </a:r>
            <a:r>
              <a:rPr lang="en-US" sz="1600" dirty="0" err="1"/>
              <a:t>dBA</a:t>
            </a:r>
            <a:r>
              <a:rPr lang="en-US" sz="1600" dirty="0"/>
              <a:t>)</a:t>
            </a:r>
            <a:endParaRPr lang="en-US" sz="1600" b="0" dirty="0"/>
          </a:p>
        </p:txBody>
      </p:sp>
      <p:sp>
        <p:nvSpPr>
          <p:cNvPr id="526" name="Rectangle 391"/>
          <p:cNvSpPr>
            <a:spLocks noChangeArrowheads="1"/>
          </p:cNvSpPr>
          <p:nvPr/>
        </p:nvSpPr>
        <p:spPr bwMode="auto">
          <a:xfrm>
            <a:off x="6502400" y="1858963"/>
            <a:ext cx="1477963" cy="138747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527" name="Line 392"/>
          <p:cNvSpPr>
            <a:spLocks noChangeShapeType="1"/>
          </p:cNvSpPr>
          <p:nvPr/>
        </p:nvSpPr>
        <p:spPr bwMode="auto">
          <a:xfrm>
            <a:off x="6700838" y="1933575"/>
            <a:ext cx="236537" cy="0"/>
          </a:xfrm>
          <a:prstGeom prst="line">
            <a:avLst/>
          </a:prstGeom>
          <a:noFill/>
          <a:ln w="26988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" name="Freeform 393"/>
          <p:cNvSpPr>
            <a:spLocks/>
          </p:cNvSpPr>
          <p:nvPr/>
        </p:nvSpPr>
        <p:spPr bwMode="auto">
          <a:xfrm>
            <a:off x="6781800" y="1897063"/>
            <a:ext cx="74613" cy="74612"/>
          </a:xfrm>
          <a:custGeom>
            <a:avLst/>
            <a:gdLst>
              <a:gd name="T0" fmla="*/ 2147483647 w 42"/>
              <a:gd name="T1" fmla="*/ 0 h 41"/>
              <a:gd name="T2" fmla="*/ 2147483647 w 42"/>
              <a:gd name="T3" fmla="*/ 2147483647 h 41"/>
              <a:gd name="T4" fmla="*/ 2147483647 w 42"/>
              <a:gd name="T5" fmla="*/ 2147483647 h 41"/>
              <a:gd name="T6" fmla="*/ 0 w 42"/>
              <a:gd name="T7" fmla="*/ 2147483647 h 41"/>
              <a:gd name="T8" fmla="*/ 2147483647 w 42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" h="41">
                <a:moveTo>
                  <a:pt x="21" y="0"/>
                </a:moveTo>
                <a:lnTo>
                  <a:pt x="42" y="20"/>
                </a:lnTo>
                <a:lnTo>
                  <a:pt x="21" y="41"/>
                </a:lnTo>
                <a:lnTo>
                  <a:pt x="0" y="20"/>
                </a:lnTo>
                <a:lnTo>
                  <a:pt x="21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9" name="Rectangle 394"/>
          <p:cNvSpPr>
            <a:spLocks noChangeArrowheads="1"/>
          </p:cNvSpPr>
          <p:nvPr/>
        </p:nvSpPr>
        <p:spPr bwMode="auto">
          <a:xfrm>
            <a:off x="6967538" y="1871663"/>
            <a:ext cx="75206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0">
                <a:effectLst>
                  <a:outerShdw blurRad="38100" dist="38100" dir="2700000" algn="tl">
                    <a:srgbClr val="FFFFFF"/>
                  </a:outerShdw>
                </a:effectLst>
              </a:rPr>
              <a:t>WB1 (CRCP)</a:t>
            </a:r>
          </a:p>
        </p:txBody>
      </p:sp>
      <p:sp>
        <p:nvSpPr>
          <p:cNvPr id="530" name="Line 395"/>
          <p:cNvSpPr>
            <a:spLocks noChangeShapeType="1"/>
          </p:cNvSpPr>
          <p:nvPr/>
        </p:nvSpPr>
        <p:spPr bwMode="auto">
          <a:xfrm>
            <a:off x="6700838" y="2090738"/>
            <a:ext cx="236537" cy="0"/>
          </a:xfrm>
          <a:prstGeom prst="line">
            <a:avLst/>
          </a:prstGeom>
          <a:noFill/>
          <a:ln w="26988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1" name="Rectangle 396"/>
          <p:cNvSpPr>
            <a:spLocks noChangeArrowheads="1"/>
          </p:cNvSpPr>
          <p:nvPr/>
        </p:nvSpPr>
        <p:spPr bwMode="auto">
          <a:xfrm>
            <a:off x="6781800" y="2054225"/>
            <a:ext cx="73025" cy="73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532" name="Rectangle 397"/>
          <p:cNvSpPr>
            <a:spLocks noChangeArrowheads="1"/>
          </p:cNvSpPr>
          <p:nvPr/>
        </p:nvSpPr>
        <p:spPr bwMode="auto">
          <a:xfrm>
            <a:off x="6967538" y="2028825"/>
            <a:ext cx="75206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0">
                <a:effectLst>
                  <a:outerShdw blurRad="38100" dist="38100" dir="2700000" algn="tl">
                    <a:srgbClr val="FFFFFF"/>
                  </a:outerShdw>
                </a:effectLst>
              </a:rPr>
              <a:t>WB2 (CRCP)</a:t>
            </a:r>
          </a:p>
        </p:txBody>
      </p:sp>
      <p:sp>
        <p:nvSpPr>
          <p:cNvPr id="533" name="Line 398"/>
          <p:cNvSpPr>
            <a:spLocks noChangeShapeType="1"/>
          </p:cNvSpPr>
          <p:nvPr/>
        </p:nvSpPr>
        <p:spPr bwMode="auto">
          <a:xfrm>
            <a:off x="6700838" y="2254250"/>
            <a:ext cx="236537" cy="0"/>
          </a:xfrm>
          <a:prstGeom prst="line">
            <a:avLst/>
          </a:prstGeom>
          <a:noFill/>
          <a:ln w="17463">
            <a:solidFill>
              <a:schemeClr val="accent5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4" name="Freeform 399"/>
          <p:cNvSpPr>
            <a:spLocks/>
          </p:cNvSpPr>
          <p:nvPr/>
        </p:nvSpPr>
        <p:spPr bwMode="auto">
          <a:xfrm>
            <a:off x="6781800" y="2216150"/>
            <a:ext cx="74613" cy="74613"/>
          </a:xfrm>
          <a:custGeom>
            <a:avLst/>
            <a:gdLst>
              <a:gd name="T0" fmla="*/ 2147483647 w 42"/>
              <a:gd name="T1" fmla="*/ 0 h 41"/>
              <a:gd name="T2" fmla="*/ 2147483647 w 42"/>
              <a:gd name="T3" fmla="*/ 2147483647 h 41"/>
              <a:gd name="T4" fmla="*/ 0 w 42"/>
              <a:gd name="T5" fmla="*/ 2147483647 h 41"/>
              <a:gd name="T6" fmla="*/ 2147483647 w 42"/>
              <a:gd name="T7" fmla="*/ 0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" h="41">
                <a:moveTo>
                  <a:pt x="21" y="0"/>
                </a:moveTo>
                <a:lnTo>
                  <a:pt x="42" y="41"/>
                </a:lnTo>
                <a:lnTo>
                  <a:pt x="0" y="41"/>
                </a:lnTo>
                <a:lnTo>
                  <a:pt x="21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>
            <a:solidFill>
              <a:schemeClr val="accent5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5" name="Rectangle 400"/>
          <p:cNvSpPr>
            <a:spLocks noChangeArrowheads="1"/>
          </p:cNvSpPr>
          <p:nvPr/>
        </p:nvSpPr>
        <p:spPr bwMode="auto">
          <a:xfrm>
            <a:off x="6967538" y="2187575"/>
            <a:ext cx="69115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0">
                <a:effectLst>
                  <a:outerShdw blurRad="38100" dist="38100" dir="2700000" algn="tl">
                    <a:srgbClr val="FFFFFF"/>
                  </a:outerShdw>
                </a:effectLst>
              </a:rPr>
              <a:t>EB1 (CRCP)</a:t>
            </a:r>
          </a:p>
        </p:txBody>
      </p:sp>
      <p:sp>
        <p:nvSpPr>
          <p:cNvPr id="536" name="Line 401"/>
          <p:cNvSpPr>
            <a:spLocks noChangeShapeType="1"/>
          </p:cNvSpPr>
          <p:nvPr/>
        </p:nvSpPr>
        <p:spPr bwMode="auto">
          <a:xfrm>
            <a:off x="6700838" y="2416175"/>
            <a:ext cx="236537" cy="0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7" name="Rectangle 402"/>
          <p:cNvSpPr>
            <a:spLocks noChangeArrowheads="1"/>
          </p:cNvSpPr>
          <p:nvPr/>
        </p:nvSpPr>
        <p:spPr bwMode="auto">
          <a:xfrm>
            <a:off x="6789738" y="2389188"/>
            <a:ext cx="58737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538" name="Line 403"/>
          <p:cNvSpPr>
            <a:spLocks noChangeShapeType="1"/>
          </p:cNvSpPr>
          <p:nvPr/>
        </p:nvSpPr>
        <p:spPr bwMode="auto">
          <a:xfrm flipH="1" flipV="1">
            <a:off x="6791325" y="2389188"/>
            <a:ext cx="26988" cy="26987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9" name="Line 404"/>
          <p:cNvSpPr>
            <a:spLocks noChangeShapeType="1"/>
          </p:cNvSpPr>
          <p:nvPr/>
        </p:nvSpPr>
        <p:spPr bwMode="auto">
          <a:xfrm>
            <a:off x="6818313" y="2416175"/>
            <a:ext cx="28575" cy="26988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0" name="Line 405"/>
          <p:cNvSpPr>
            <a:spLocks noChangeShapeType="1"/>
          </p:cNvSpPr>
          <p:nvPr/>
        </p:nvSpPr>
        <p:spPr bwMode="auto">
          <a:xfrm flipH="1">
            <a:off x="6791325" y="2416175"/>
            <a:ext cx="26988" cy="26988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1" name="Line 406"/>
          <p:cNvSpPr>
            <a:spLocks noChangeShapeType="1"/>
          </p:cNvSpPr>
          <p:nvPr/>
        </p:nvSpPr>
        <p:spPr bwMode="auto">
          <a:xfrm flipV="1">
            <a:off x="6818313" y="2389188"/>
            <a:ext cx="28575" cy="26987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" name="Rectangle 407"/>
          <p:cNvSpPr>
            <a:spLocks noChangeArrowheads="1"/>
          </p:cNvSpPr>
          <p:nvPr/>
        </p:nvSpPr>
        <p:spPr bwMode="auto">
          <a:xfrm>
            <a:off x="6967538" y="2343150"/>
            <a:ext cx="6574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0">
                <a:effectLst>
                  <a:outerShdw blurRad="38100" dist="38100" dir="2700000" algn="tl">
                    <a:srgbClr val="FFFFFF"/>
                  </a:outerShdw>
                </a:effectLst>
              </a:rPr>
              <a:t>WB1 (PFC)</a:t>
            </a:r>
          </a:p>
        </p:txBody>
      </p:sp>
      <p:sp>
        <p:nvSpPr>
          <p:cNvPr id="543" name="Line 408"/>
          <p:cNvSpPr>
            <a:spLocks noChangeShapeType="1"/>
          </p:cNvSpPr>
          <p:nvPr/>
        </p:nvSpPr>
        <p:spPr bwMode="auto">
          <a:xfrm>
            <a:off x="6700838" y="2574925"/>
            <a:ext cx="236537" cy="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" name="Rectangle 410"/>
          <p:cNvSpPr>
            <a:spLocks noChangeArrowheads="1"/>
          </p:cNvSpPr>
          <p:nvPr/>
        </p:nvSpPr>
        <p:spPr bwMode="auto">
          <a:xfrm>
            <a:off x="6789738" y="2546350"/>
            <a:ext cx="58737" cy="5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545" name="Line 411"/>
          <p:cNvSpPr>
            <a:spLocks noChangeShapeType="1"/>
          </p:cNvSpPr>
          <p:nvPr/>
        </p:nvSpPr>
        <p:spPr bwMode="auto">
          <a:xfrm flipH="1" flipV="1">
            <a:off x="6791325" y="2547938"/>
            <a:ext cx="28575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6" name="Line 412"/>
          <p:cNvSpPr>
            <a:spLocks noChangeShapeType="1"/>
          </p:cNvSpPr>
          <p:nvPr/>
        </p:nvSpPr>
        <p:spPr bwMode="auto">
          <a:xfrm>
            <a:off x="6819900" y="2574925"/>
            <a:ext cx="26988" cy="28575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7" name="Line 413"/>
          <p:cNvSpPr>
            <a:spLocks noChangeShapeType="1"/>
          </p:cNvSpPr>
          <p:nvPr/>
        </p:nvSpPr>
        <p:spPr bwMode="auto">
          <a:xfrm flipH="1">
            <a:off x="6791325" y="2574925"/>
            <a:ext cx="28575" cy="28575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8" name="Line 414"/>
          <p:cNvSpPr>
            <a:spLocks noChangeShapeType="1"/>
          </p:cNvSpPr>
          <p:nvPr/>
        </p:nvSpPr>
        <p:spPr bwMode="auto">
          <a:xfrm flipV="1">
            <a:off x="6819900" y="2547938"/>
            <a:ext cx="26988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" name="Line 415"/>
          <p:cNvSpPr>
            <a:spLocks noChangeShapeType="1"/>
          </p:cNvSpPr>
          <p:nvPr/>
        </p:nvSpPr>
        <p:spPr bwMode="auto">
          <a:xfrm flipV="1">
            <a:off x="6819900" y="2547938"/>
            <a:ext cx="0" cy="2698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0" name="Line 416"/>
          <p:cNvSpPr>
            <a:spLocks noChangeShapeType="1"/>
          </p:cNvSpPr>
          <p:nvPr/>
        </p:nvSpPr>
        <p:spPr bwMode="auto">
          <a:xfrm>
            <a:off x="6819900" y="2574925"/>
            <a:ext cx="0" cy="28575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1" name="Rectangle 417"/>
          <p:cNvSpPr>
            <a:spLocks noChangeArrowheads="1"/>
          </p:cNvSpPr>
          <p:nvPr/>
        </p:nvSpPr>
        <p:spPr bwMode="auto">
          <a:xfrm>
            <a:off x="6967538" y="2503488"/>
            <a:ext cx="6574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0">
                <a:effectLst>
                  <a:outerShdw blurRad="38100" dist="38100" dir="2700000" algn="tl">
                    <a:srgbClr val="FFFFFF"/>
                  </a:outerShdw>
                </a:effectLst>
              </a:rPr>
              <a:t>WB2 (PFC)</a:t>
            </a:r>
          </a:p>
        </p:txBody>
      </p:sp>
      <p:sp>
        <p:nvSpPr>
          <p:cNvPr id="552" name="Line 418"/>
          <p:cNvSpPr>
            <a:spLocks noChangeShapeType="1"/>
          </p:cNvSpPr>
          <p:nvPr/>
        </p:nvSpPr>
        <p:spPr bwMode="auto">
          <a:xfrm>
            <a:off x="6700838" y="2732088"/>
            <a:ext cx="236537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" name="Oval 419"/>
          <p:cNvSpPr>
            <a:spLocks noChangeArrowheads="1"/>
          </p:cNvSpPr>
          <p:nvPr/>
        </p:nvSpPr>
        <p:spPr bwMode="auto">
          <a:xfrm>
            <a:off x="6791325" y="2705100"/>
            <a:ext cx="53975" cy="53975"/>
          </a:xfrm>
          <a:prstGeom prst="ellipse">
            <a:avLst/>
          </a:pr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554" name="Rectangle 420"/>
          <p:cNvSpPr>
            <a:spLocks noChangeArrowheads="1"/>
          </p:cNvSpPr>
          <p:nvPr/>
        </p:nvSpPr>
        <p:spPr bwMode="auto">
          <a:xfrm>
            <a:off x="6967538" y="2660650"/>
            <a:ext cx="5965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0">
                <a:effectLst>
                  <a:outerShdw blurRad="38100" dist="38100" dir="2700000" algn="tl">
                    <a:srgbClr val="FFFFFF"/>
                  </a:outerShdw>
                </a:effectLst>
              </a:rPr>
              <a:t>EB1 (PFC)</a:t>
            </a:r>
          </a:p>
        </p:txBody>
      </p:sp>
      <p:sp>
        <p:nvSpPr>
          <p:cNvPr id="555" name="Line 421"/>
          <p:cNvSpPr>
            <a:spLocks noChangeShapeType="1"/>
          </p:cNvSpPr>
          <p:nvPr/>
        </p:nvSpPr>
        <p:spPr bwMode="auto">
          <a:xfrm>
            <a:off x="6700838" y="2889250"/>
            <a:ext cx="23653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6" name="Rectangle 422"/>
          <p:cNvSpPr>
            <a:spLocks noChangeArrowheads="1"/>
          </p:cNvSpPr>
          <p:nvPr/>
        </p:nvSpPr>
        <p:spPr bwMode="auto">
          <a:xfrm>
            <a:off x="6789738" y="2860675"/>
            <a:ext cx="58737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557" name="Line 423"/>
          <p:cNvSpPr>
            <a:spLocks noChangeShapeType="1"/>
          </p:cNvSpPr>
          <p:nvPr/>
        </p:nvSpPr>
        <p:spPr bwMode="auto">
          <a:xfrm flipV="1">
            <a:off x="6819900" y="2862263"/>
            <a:ext cx="0" cy="269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8" name="Line 424"/>
          <p:cNvSpPr>
            <a:spLocks noChangeShapeType="1"/>
          </p:cNvSpPr>
          <p:nvPr/>
        </p:nvSpPr>
        <p:spPr bwMode="auto">
          <a:xfrm>
            <a:off x="6819900" y="2889250"/>
            <a:ext cx="0" cy="269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9" name="Line 425"/>
          <p:cNvSpPr>
            <a:spLocks noChangeShapeType="1"/>
          </p:cNvSpPr>
          <p:nvPr/>
        </p:nvSpPr>
        <p:spPr bwMode="auto">
          <a:xfrm flipH="1">
            <a:off x="6791325" y="2889250"/>
            <a:ext cx="2857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0" name="Line 426"/>
          <p:cNvSpPr>
            <a:spLocks noChangeShapeType="1"/>
          </p:cNvSpPr>
          <p:nvPr/>
        </p:nvSpPr>
        <p:spPr bwMode="auto">
          <a:xfrm>
            <a:off x="6819900" y="2889250"/>
            <a:ext cx="269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1" name="Rectangle 427"/>
          <p:cNvSpPr>
            <a:spLocks noChangeArrowheads="1"/>
          </p:cNvSpPr>
          <p:nvPr/>
        </p:nvSpPr>
        <p:spPr bwMode="auto">
          <a:xfrm>
            <a:off x="6967538" y="2816225"/>
            <a:ext cx="5965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0">
                <a:effectLst>
                  <a:outerShdw blurRad="38100" dist="38100" dir="2700000" algn="tl">
                    <a:srgbClr val="FFFFFF"/>
                  </a:outerShdw>
                </a:effectLst>
              </a:rPr>
              <a:t>EB2 (PFC)</a:t>
            </a:r>
          </a:p>
        </p:txBody>
      </p:sp>
      <p:sp>
        <p:nvSpPr>
          <p:cNvPr id="562" name="Line 428"/>
          <p:cNvSpPr>
            <a:spLocks noChangeShapeType="1"/>
          </p:cNvSpPr>
          <p:nvPr/>
        </p:nvSpPr>
        <p:spPr bwMode="auto">
          <a:xfrm>
            <a:off x="6700838" y="3048000"/>
            <a:ext cx="236537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" name="Rectangle 429"/>
          <p:cNvSpPr>
            <a:spLocks noChangeArrowheads="1"/>
          </p:cNvSpPr>
          <p:nvPr/>
        </p:nvSpPr>
        <p:spPr bwMode="auto">
          <a:xfrm>
            <a:off x="6819900" y="3041650"/>
            <a:ext cx="26988" cy="9525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564" name="Rectangle 430"/>
          <p:cNvSpPr>
            <a:spLocks noChangeArrowheads="1"/>
          </p:cNvSpPr>
          <p:nvPr/>
        </p:nvSpPr>
        <p:spPr bwMode="auto">
          <a:xfrm>
            <a:off x="6967538" y="2974975"/>
            <a:ext cx="58054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0">
                <a:effectLst>
                  <a:outerShdw blurRad="38100" dist="38100" dir="2700000" algn="tl">
                    <a:srgbClr val="FFFFFF"/>
                  </a:outerShdw>
                </a:effectLst>
              </a:rPr>
              <a:t>WB CRCP</a:t>
            </a:r>
          </a:p>
        </p:txBody>
      </p:sp>
    </p:spTree>
    <p:extLst>
      <p:ext uri="{BB962C8B-B14F-4D97-AF65-F5344CB8AC3E}">
        <p14:creationId xmlns:p14="http://schemas.microsoft.com/office/powerpoint/2010/main" val="56792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OBSI Tests – Before vs. After (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2010)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100" y="65385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18109" y="6613334"/>
            <a:ext cx="4297680" cy="283578"/>
          </a:xfrm>
          <a:prstGeom prst="rect">
            <a:avLst/>
          </a:prstGeom>
        </p:spPr>
      </p:pic>
      <p:sp>
        <p:nvSpPr>
          <p:cNvPr id="10" name="AutoShape 6"/>
          <p:cNvSpPr>
            <a:spLocks noChangeAspect="1" noChangeArrowheads="1"/>
          </p:cNvSpPr>
          <p:nvPr/>
        </p:nvSpPr>
        <p:spPr bwMode="auto">
          <a:xfrm>
            <a:off x="1298575" y="1347760"/>
            <a:ext cx="626745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35" name="Rectangle 270"/>
          <p:cNvSpPr>
            <a:spLocks noChangeArrowheads="1"/>
          </p:cNvSpPr>
          <p:nvPr/>
        </p:nvSpPr>
        <p:spPr bwMode="auto">
          <a:xfrm>
            <a:off x="1176338" y="1490663"/>
            <a:ext cx="6753225" cy="459263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38" name="Line 271"/>
          <p:cNvSpPr>
            <a:spLocks noChangeShapeType="1"/>
          </p:cNvSpPr>
          <p:nvPr/>
        </p:nvSpPr>
        <p:spPr bwMode="auto">
          <a:xfrm>
            <a:off x="1176338" y="5791200"/>
            <a:ext cx="67532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8" name="Line 272"/>
          <p:cNvSpPr>
            <a:spLocks noChangeShapeType="1"/>
          </p:cNvSpPr>
          <p:nvPr/>
        </p:nvSpPr>
        <p:spPr bwMode="auto">
          <a:xfrm>
            <a:off x="1176338" y="5511800"/>
            <a:ext cx="67532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" name="Line 273"/>
          <p:cNvSpPr>
            <a:spLocks noChangeShapeType="1"/>
          </p:cNvSpPr>
          <p:nvPr/>
        </p:nvSpPr>
        <p:spPr bwMode="auto">
          <a:xfrm>
            <a:off x="1176338" y="5219700"/>
            <a:ext cx="67532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" name="Line 274"/>
          <p:cNvSpPr>
            <a:spLocks noChangeShapeType="1"/>
          </p:cNvSpPr>
          <p:nvPr/>
        </p:nvSpPr>
        <p:spPr bwMode="auto">
          <a:xfrm>
            <a:off x="1176338" y="4940300"/>
            <a:ext cx="67532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" name="Line 275"/>
          <p:cNvSpPr>
            <a:spLocks noChangeShapeType="1"/>
          </p:cNvSpPr>
          <p:nvPr/>
        </p:nvSpPr>
        <p:spPr bwMode="auto">
          <a:xfrm>
            <a:off x="1176338" y="4649788"/>
            <a:ext cx="67532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8" name="Line 276"/>
          <p:cNvSpPr>
            <a:spLocks noChangeShapeType="1"/>
          </p:cNvSpPr>
          <p:nvPr/>
        </p:nvSpPr>
        <p:spPr bwMode="auto">
          <a:xfrm>
            <a:off x="1176338" y="4357688"/>
            <a:ext cx="67532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9" name="Line 277"/>
          <p:cNvSpPr>
            <a:spLocks noChangeShapeType="1"/>
          </p:cNvSpPr>
          <p:nvPr/>
        </p:nvSpPr>
        <p:spPr bwMode="auto">
          <a:xfrm>
            <a:off x="1176338" y="4078288"/>
            <a:ext cx="67532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0" name="Line 278"/>
          <p:cNvSpPr>
            <a:spLocks noChangeShapeType="1"/>
          </p:cNvSpPr>
          <p:nvPr/>
        </p:nvSpPr>
        <p:spPr bwMode="auto">
          <a:xfrm>
            <a:off x="1176338" y="3786188"/>
            <a:ext cx="67532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1" name="Line 279"/>
          <p:cNvSpPr>
            <a:spLocks noChangeShapeType="1"/>
          </p:cNvSpPr>
          <p:nvPr/>
        </p:nvSpPr>
        <p:spPr bwMode="auto">
          <a:xfrm>
            <a:off x="1176338" y="3495675"/>
            <a:ext cx="67532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2" name="Line 280"/>
          <p:cNvSpPr>
            <a:spLocks noChangeShapeType="1"/>
          </p:cNvSpPr>
          <p:nvPr/>
        </p:nvSpPr>
        <p:spPr bwMode="auto">
          <a:xfrm>
            <a:off x="1176338" y="3216275"/>
            <a:ext cx="67532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" name="Line 281"/>
          <p:cNvSpPr>
            <a:spLocks noChangeShapeType="1"/>
          </p:cNvSpPr>
          <p:nvPr/>
        </p:nvSpPr>
        <p:spPr bwMode="auto">
          <a:xfrm>
            <a:off x="1176338" y="2924175"/>
            <a:ext cx="67532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" name="Line 282"/>
          <p:cNvSpPr>
            <a:spLocks noChangeShapeType="1"/>
          </p:cNvSpPr>
          <p:nvPr/>
        </p:nvSpPr>
        <p:spPr bwMode="auto">
          <a:xfrm>
            <a:off x="1176338" y="2644775"/>
            <a:ext cx="67532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5" name="Line 283"/>
          <p:cNvSpPr>
            <a:spLocks noChangeShapeType="1"/>
          </p:cNvSpPr>
          <p:nvPr/>
        </p:nvSpPr>
        <p:spPr bwMode="auto">
          <a:xfrm>
            <a:off x="1176338" y="2352675"/>
            <a:ext cx="67532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6" name="Line 284"/>
          <p:cNvSpPr>
            <a:spLocks noChangeShapeType="1"/>
          </p:cNvSpPr>
          <p:nvPr/>
        </p:nvSpPr>
        <p:spPr bwMode="auto">
          <a:xfrm>
            <a:off x="1176338" y="2062163"/>
            <a:ext cx="67532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" name="Line 285"/>
          <p:cNvSpPr>
            <a:spLocks noChangeShapeType="1"/>
          </p:cNvSpPr>
          <p:nvPr/>
        </p:nvSpPr>
        <p:spPr bwMode="auto">
          <a:xfrm>
            <a:off x="1176338" y="1781175"/>
            <a:ext cx="67532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8" name="Line 286"/>
          <p:cNvSpPr>
            <a:spLocks noChangeShapeType="1"/>
          </p:cNvSpPr>
          <p:nvPr/>
        </p:nvSpPr>
        <p:spPr bwMode="auto">
          <a:xfrm>
            <a:off x="1176338" y="1490663"/>
            <a:ext cx="67532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9" name="Rectangle 287"/>
          <p:cNvSpPr>
            <a:spLocks noChangeArrowheads="1"/>
          </p:cNvSpPr>
          <p:nvPr/>
        </p:nvSpPr>
        <p:spPr bwMode="auto">
          <a:xfrm>
            <a:off x="1176338" y="1490663"/>
            <a:ext cx="6753225" cy="4592637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80" name="Rectangle 293"/>
          <p:cNvSpPr>
            <a:spLocks noChangeArrowheads="1"/>
          </p:cNvSpPr>
          <p:nvPr/>
        </p:nvSpPr>
        <p:spPr bwMode="auto">
          <a:xfrm>
            <a:off x="2728913" y="3032125"/>
            <a:ext cx="549275" cy="30511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81" name="Rectangle 296"/>
          <p:cNvSpPr>
            <a:spLocks noChangeArrowheads="1"/>
          </p:cNvSpPr>
          <p:nvPr/>
        </p:nvSpPr>
        <p:spPr bwMode="auto">
          <a:xfrm>
            <a:off x="5348288" y="1620838"/>
            <a:ext cx="549275" cy="44624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82" name="Rectangle 299"/>
          <p:cNvSpPr>
            <a:spLocks noChangeArrowheads="1"/>
          </p:cNvSpPr>
          <p:nvPr/>
        </p:nvSpPr>
        <p:spPr bwMode="auto">
          <a:xfrm>
            <a:off x="3281363" y="3646488"/>
            <a:ext cx="549275" cy="2436812"/>
          </a:xfrm>
          <a:prstGeom prst="rect">
            <a:avLst/>
          </a:prstGeom>
          <a:solidFill>
            <a:srgbClr val="007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83" name="Rectangle 302"/>
          <p:cNvSpPr>
            <a:spLocks noChangeArrowheads="1"/>
          </p:cNvSpPr>
          <p:nvPr/>
        </p:nvSpPr>
        <p:spPr bwMode="auto">
          <a:xfrm>
            <a:off x="5891213" y="3883025"/>
            <a:ext cx="549275" cy="2200275"/>
          </a:xfrm>
          <a:prstGeom prst="rect">
            <a:avLst/>
          </a:prstGeom>
          <a:solidFill>
            <a:srgbClr val="007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84" name="Line 304"/>
          <p:cNvSpPr>
            <a:spLocks noChangeShapeType="1"/>
          </p:cNvSpPr>
          <p:nvPr/>
        </p:nvSpPr>
        <p:spPr bwMode="auto">
          <a:xfrm>
            <a:off x="1176338" y="1490663"/>
            <a:ext cx="0" cy="45926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" name="Line 305"/>
          <p:cNvSpPr>
            <a:spLocks noChangeShapeType="1"/>
          </p:cNvSpPr>
          <p:nvPr/>
        </p:nvSpPr>
        <p:spPr bwMode="auto">
          <a:xfrm>
            <a:off x="1176338" y="6083300"/>
            <a:ext cx="381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" name="Line 306"/>
          <p:cNvSpPr>
            <a:spLocks noChangeShapeType="1"/>
          </p:cNvSpPr>
          <p:nvPr/>
        </p:nvSpPr>
        <p:spPr bwMode="auto">
          <a:xfrm>
            <a:off x="1176338" y="5791200"/>
            <a:ext cx="381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7" name="Line 307"/>
          <p:cNvSpPr>
            <a:spLocks noChangeShapeType="1"/>
          </p:cNvSpPr>
          <p:nvPr/>
        </p:nvSpPr>
        <p:spPr bwMode="auto">
          <a:xfrm>
            <a:off x="1176338" y="5511800"/>
            <a:ext cx="381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8" name="Line 308"/>
          <p:cNvSpPr>
            <a:spLocks noChangeShapeType="1"/>
          </p:cNvSpPr>
          <p:nvPr/>
        </p:nvSpPr>
        <p:spPr bwMode="auto">
          <a:xfrm>
            <a:off x="1176338" y="5219700"/>
            <a:ext cx="381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9" name="Line 309"/>
          <p:cNvSpPr>
            <a:spLocks noChangeShapeType="1"/>
          </p:cNvSpPr>
          <p:nvPr/>
        </p:nvSpPr>
        <p:spPr bwMode="auto">
          <a:xfrm>
            <a:off x="1176338" y="4940300"/>
            <a:ext cx="381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0" name="Line 310"/>
          <p:cNvSpPr>
            <a:spLocks noChangeShapeType="1"/>
          </p:cNvSpPr>
          <p:nvPr/>
        </p:nvSpPr>
        <p:spPr bwMode="auto">
          <a:xfrm>
            <a:off x="1176338" y="4649788"/>
            <a:ext cx="381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1" name="Line 311"/>
          <p:cNvSpPr>
            <a:spLocks noChangeShapeType="1"/>
          </p:cNvSpPr>
          <p:nvPr/>
        </p:nvSpPr>
        <p:spPr bwMode="auto">
          <a:xfrm>
            <a:off x="1176338" y="4357688"/>
            <a:ext cx="381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2" name="Line 312"/>
          <p:cNvSpPr>
            <a:spLocks noChangeShapeType="1"/>
          </p:cNvSpPr>
          <p:nvPr/>
        </p:nvSpPr>
        <p:spPr bwMode="auto">
          <a:xfrm>
            <a:off x="1176338" y="4078288"/>
            <a:ext cx="381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" name="Line 313"/>
          <p:cNvSpPr>
            <a:spLocks noChangeShapeType="1"/>
          </p:cNvSpPr>
          <p:nvPr/>
        </p:nvSpPr>
        <p:spPr bwMode="auto">
          <a:xfrm>
            <a:off x="1176338" y="3786188"/>
            <a:ext cx="381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" name="Line 314"/>
          <p:cNvSpPr>
            <a:spLocks noChangeShapeType="1"/>
          </p:cNvSpPr>
          <p:nvPr/>
        </p:nvSpPr>
        <p:spPr bwMode="auto">
          <a:xfrm>
            <a:off x="1176338" y="3495675"/>
            <a:ext cx="381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5" name="Line 315"/>
          <p:cNvSpPr>
            <a:spLocks noChangeShapeType="1"/>
          </p:cNvSpPr>
          <p:nvPr/>
        </p:nvSpPr>
        <p:spPr bwMode="auto">
          <a:xfrm>
            <a:off x="1176338" y="3216275"/>
            <a:ext cx="381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6" name="Line 316"/>
          <p:cNvSpPr>
            <a:spLocks noChangeShapeType="1"/>
          </p:cNvSpPr>
          <p:nvPr/>
        </p:nvSpPr>
        <p:spPr bwMode="auto">
          <a:xfrm>
            <a:off x="1176338" y="2924175"/>
            <a:ext cx="381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7" name="Line 317"/>
          <p:cNvSpPr>
            <a:spLocks noChangeShapeType="1"/>
          </p:cNvSpPr>
          <p:nvPr/>
        </p:nvSpPr>
        <p:spPr bwMode="auto">
          <a:xfrm>
            <a:off x="1176338" y="2644775"/>
            <a:ext cx="381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8" name="Line 318"/>
          <p:cNvSpPr>
            <a:spLocks noChangeShapeType="1"/>
          </p:cNvSpPr>
          <p:nvPr/>
        </p:nvSpPr>
        <p:spPr bwMode="auto">
          <a:xfrm>
            <a:off x="1176338" y="2352675"/>
            <a:ext cx="381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" name="Line 319"/>
          <p:cNvSpPr>
            <a:spLocks noChangeShapeType="1"/>
          </p:cNvSpPr>
          <p:nvPr/>
        </p:nvSpPr>
        <p:spPr bwMode="auto">
          <a:xfrm>
            <a:off x="1176338" y="2062163"/>
            <a:ext cx="381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0" name="Line 320"/>
          <p:cNvSpPr>
            <a:spLocks noChangeShapeType="1"/>
          </p:cNvSpPr>
          <p:nvPr/>
        </p:nvSpPr>
        <p:spPr bwMode="auto">
          <a:xfrm>
            <a:off x="1176338" y="1781175"/>
            <a:ext cx="381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" name="Line 321"/>
          <p:cNvSpPr>
            <a:spLocks noChangeShapeType="1"/>
          </p:cNvSpPr>
          <p:nvPr/>
        </p:nvSpPr>
        <p:spPr bwMode="auto">
          <a:xfrm>
            <a:off x="1176338" y="1490663"/>
            <a:ext cx="381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2" name="Line 322"/>
          <p:cNvSpPr>
            <a:spLocks noChangeShapeType="1"/>
          </p:cNvSpPr>
          <p:nvPr/>
        </p:nvSpPr>
        <p:spPr bwMode="auto">
          <a:xfrm>
            <a:off x="1119188" y="6083300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3" name="Line 323"/>
          <p:cNvSpPr>
            <a:spLocks noChangeShapeType="1"/>
          </p:cNvSpPr>
          <p:nvPr/>
        </p:nvSpPr>
        <p:spPr bwMode="auto">
          <a:xfrm>
            <a:off x="1119188" y="5791200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" name="Line 324"/>
          <p:cNvSpPr>
            <a:spLocks noChangeShapeType="1"/>
          </p:cNvSpPr>
          <p:nvPr/>
        </p:nvSpPr>
        <p:spPr bwMode="auto">
          <a:xfrm>
            <a:off x="1119188" y="5511800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5" name="Line 325"/>
          <p:cNvSpPr>
            <a:spLocks noChangeShapeType="1"/>
          </p:cNvSpPr>
          <p:nvPr/>
        </p:nvSpPr>
        <p:spPr bwMode="auto">
          <a:xfrm>
            <a:off x="1119188" y="5219700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" name="Line 326"/>
          <p:cNvSpPr>
            <a:spLocks noChangeShapeType="1"/>
          </p:cNvSpPr>
          <p:nvPr/>
        </p:nvSpPr>
        <p:spPr bwMode="auto">
          <a:xfrm>
            <a:off x="1119188" y="4940300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7" name="Line 327"/>
          <p:cNvSpPr>
            <a:spLocks noChangeShapeType="1"/>
          </p:cNvSpPr>
          <p:nvPr/>
        </p:nvSpPr>
        <p:spPr bwMode="auto">
          <a:xfrm>
            <a:off x="1119188" y="4649788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8" name="Line 328"/>
          <p:cNvSpPr>
            <a:spLocks noChangeShapeType="1"/>
          </p:cNvSpPr>
          <p:nvPr/>
        </p:nvSpPr>
        <p:spPr bwMode="auto">
          <a:xfrm>
            <a:off x="1119188" y="4357688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9" name="Line 329"/>
          <p:cNvSpPr>
            <a:spLocks noChangeShapeType="1"/>
          </p:cNvSpPr>
          <p:nvPr/>
        </p:nvSpPr>
        <p:spPr bwMode="auto">
          <a:xfrm>
            <a:off x="1119188" y="4078288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0" name="Line 330"/>
          <p:cNvSpPr>
            <a:spLocks noChangeShapeType="1"/>
          </p:cNvSpPr>
          <p:nvPr/>
        </p:nvSpPr>
        <p:spPr bwMode="auto">
          <a:xfrm>
            <a:off x="1119188" y="3786188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1" name="Line 331"/>
          <p:cNvSpPr>
            <a:spLocks noChangeShapeType="1"/>
          </p:cNvSpPr>
          <p:nvPr/>
        </p:nvSpPr>
        <p:spPr bwMode="auto">
          <a:xfrm>
            <a:off x="1119188" y="3495675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2" name="Line 332"/>
          <p:cNvSpPr>
            <a:spLocks noChangeShapeType="1"/>
          </p:cNvSpPr>
          <p:nvPr/>
        </p:nvSpPr>
        <p:spPr bwMode="auto">
          <a:xfrm>
            <a:off x="1119188" y="3216275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3" name="Line 333"/>
          <p:cNvSpPr>
            <a:spLocks noChangeShapeType="1"/>
          </p:cNvSpPr>
          <p:nvPr/>
        </p:nvSpPr>
        <p:spPr bwMode="auto">
          <a:xfrm>
            <a:off x="1119188" y="2924175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" name="Line 334"/>
          <p:cNvSpPr>
            <a:spLocks noChangeShapeType="1"/>
          </p:cNvSpPr>
          <p:nvPr/>
        </p:nvSpPr>
        <p:spPr bwMode="auto">
          <a:xfrm>
            <a:off x="1119188" y="2644775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" name="Line 335"/>
          <p:cNvSpPr>
            <a:spLocks noChangeShapeType="1"/>
          </p:cNvSpPr>
          <p:nvPr/>
        </p:nvSpPr>
        <p:spPr bwMode="auto">
          <a:xfrm>
            <a:off x="1119188" y="2352675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" name="Line 336"/>
          <p:cNvSpPr>
            <a:spLocks noChangeShapeType="1"/>
          </p:cNvSpPr>
          <p:nvPr/>
        </p:nvSpPr>
        <p:spPr bwMode="auto">
          <a:xfrm>
            <a:off x="1119188" y="2062163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" name="Line 337"/>
          <p:cNvSpPr>
            <a:spLocks noChangeShapeType="1"/>
          </p:cNvSpPr>
          <p:nvPr/>
        </p:nvSpPr>
        <p:spPr bwMode="auto">
          <a:xfrm>
            <a:off x="1119188" y="1781175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" name="Line 338"/>
          <p:cNvSpPr>
            <a:spLocks noChangeShapeType="1"/>
          </p:cNvSpPr>
          <p:nvPr/>
        </p:nvSpPr>
        <p:spPr bwMode="auto">
          <a:xfrm>
            <a:off x="1119188" y="1490663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" name="Line 339"/>
          <p:cNvSpPr>
            <a:spLocks noChangeShapeType="1"/>
          </p:cNvSpPr>
          <p:nvPr/>
        </p:nvSpPr>
        <p:spPr bwMode="auto">
          <a:xfrm>
            <a:off x="1176338" y="6083300"/>
            <a:ext cx="67532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0" name="Line 340"/>
          <p:cNvSpPr>
            <a:spLocks noChangeShapeType="1"/>
          </p:cNvSpPr>
          <p:nvPr/>
        </p:nvSpPr>
        <p:spPr bwMode="auto">
          <a:xfrm flipV="1">
            <a:off x="1176338" y="6083300"/>
            <a:ext cx="0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" name="Rectangle 349"/>
          <p:cNvSpPr>
            <a:spLocks noChangeArrowheads="1"/>
          </p:cNvSpPr>
          <p:nvPr/>
        </p:nvSpPr>
        <p:spPr bwMode="auto">
          <a:xfrm>
            <a:off x="842963" y="5975350"/>
            <a:ext cx="1955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500" b="0">
                <a:solidFill>
                  <a:schemeClr val="tx1"/>
                </a:solidFill>
                <a:latin typeface="+mn-lt"/>
              </a:rPr>
              <a:t>96</a:t>
            </a:r>
            <a:endParaRPr lang="en-US" alt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22" name="Rectangle 351"/>
          <p:cNvSpPr>
            <a:spLocks noChangeArrowheads="1"/>
          </p:cNvSpPr>
          <p:nvPr/>
        </p:nvSpPr>
        <p:spPr bwMode="auto">
          <a:xfrm>
            <a:off x="842963" y="5403850"/>
            <a:ext cx="1955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500" b="0">
                <a:solidFill>
                  <a:schemeClr val="tx1"/>
                </a:solidFill>
                <a:latin typeface="+mn-lt"/>
              </a:rPr>
              <a:t>98</a:t>
            </a:r>
            <a:endParaRPr lang="en-US" alt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23" name="Rectangle 353"/>
          <p:cNvSpPr>
            <a:spLocks noChangeArrowheads="1"/>
          </p:cNvSpPr>
          <p:nvPr/>
        </p:nvSpPr>
        <p:spPr bwMode="auto">
          <a:xfrm>
            <a:off x="747713" y="4832350"/>
            <a:ext cx="2933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500" b="0">
                <a:solidFill>
                  <a:schemeClr val="tx1"/>
                </a:solidFill>
                <a:latin typeface="+mn-lt"/>
              </a:rPr>
              <a:t>100</a:t>
            </a:r>
            <a:endParaRPr lang="en-US" alt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24" name="Rectangle 355"/>
          <p:cNvSpPr>
            <a:spLocks noChangeArrowheads="1"/>
          </p:cNvSpPr>
          <p:nvPr/>
        </p:nvSpPr>
        <p:spPr bwMode="auto">
          <a:xfrm>
            <a:off x="747713" y="4249738"/>
            <a:ext cx="2933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500" b="0">
                <a:solidFill>
                  <a:schemeClr val="tx1"/>
                </a:solidFill>
                <a:latin typeface="+mn-lt"/>
              </a:rPr>
              <a:t>102</a:t>
            </a:r>
            <a:endParaRPr lang="en-US" alt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25" name="Rectangle 357"/>
          <p:cNvSpPr>
            <a:spLocks noChangeArrowheads="1"/>
          </p:cNvSpPr>
          <p:nvPr/>
        </p:nvSpPr>
        <p:spPr bwMode="auto">
          <a:xfrm>
            <a:off x="747713" y="3678238"/>
            <a:ext cx="2933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500" b="0">
                <a:solidFill>
                  <a:schemeClr val="tx1"/>
                </a:solidFill>
                <a:latin typeface="+mn-lt"/>
              </a:rPr>
              <a:t>104</a:t>
            </a:r>
            <a:endParaRPr lang="en-US" alt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26" name="Rectangle 359"/>
          <p:cNvSpPr>
            <a:spLocks noChangeArrowheads="1"/>
          </p:cNvSpPr>
          <p:nvPr/>
        </p:nvSpPr>
        <p:spPr bwMode="auto">
          <a:xfrm>
            <a:off x="747713" y="3108325"/>
            <a:ext cx="2933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500" b="0">
                <a:solidFill>
                  <a:schemeClr val="tx1"/>
                </a:solidFill>
                <a:latin typeface="+mn-lt"/>
              </a:rPr>
              <a:t>106</a:t>
            </a:r>
            <a:endParaRPr lang="en-US" alt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27" name="Rectangle 361"/>
          <p:cNvSpPr>
            <a:spLocks noChangeArrowheads="1"/>
          </p:cNvSpPr>
          <p:nvPr/>
        </p:nvSpPr>
        <p:spPr bwMode="auto">
          <a:xfrm>
            <a:off x="747713" y="2536825"/>
            <a:ext cx="2933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500" b="0">
                <a:solidFill>
                  <a:schemeClr val="tx1"/>
                </a:solidFill>
                <a:latin typeface="+mn-lt"/>
              </a:rPr>
              <a:t>108</a:t>
            </a:r>
            <a:endParaRPr lang="en-US" alt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28" name="Rectangle 363"/>
          <p:cNvSpPr>
            <a:spLocks noChangeArrowheads="1"/>
          </p:cNvSpPr>
          <p:nvPr/>
        </p:nvSpPr>
        <p:spPr bwMode="auto">
          <a:xfrm>
            <a:off x="747713" y="1954213"/>
            <a:ext cx="2933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500" b="0">
                <a:solidFill>
                  <a:schemeClr val="tx1"/>
                </a:solidFill>
                <a:latin typeface="+mn-lt"/>
              </a:rPr>
              <a:t>110</a:t>
            </a:r>
            <a:endParaRPr lang="en-US" alt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29" name="Rectangle 365"/>
          <p:cNvSpPr>
            <a:spLocks noChangeArrowheads="1"/>
          </p:cNvSpPr>
          <p:nvPr/>
        </p:nvSpPr>
        <p:spPr bwMode="auto">
          <a:xfrm>
            <a:off x="747713" y="1382713"/>
            <a:ext cx="2933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500" b="0">
                <a:solidFill>
                  <a:schemeClr val="tx1"/>
                </a:solidFill>
                <a:latin typeface="+mn-lt"/>
              </a:rPr>
              <a:t>112</a:t>
            </a:r>
            <a:endParaRPr lang="en-US" alt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30" name="Rectangle 367"/>
          <p:cNvSpPr>
            <a:spLocks noChangeArrowheads="1"/>
          </p:cNvSpPr>
          <p:nvPr/>
        </p:nvSpPr>
        <p:spPr bwMode="auto">
          <a:xfrm>
            <a:off x="3125824" y="6138863"/>
            <a:ext cx="3206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 b="0" dirty="0">
                <a:solidFill>
                  <a:schemeClr val="tx1"/>
                </a:solidFill>
                <a:latin typeface="+mn-lt"/>
              </a:rPr>
              <a:t>EB </a:t>
            </a:r>
            <a:r>
              <a:rPr lang="en-US" altLang="en-US" sz="1400" b="0" dirty="0" smtClean="0">
                <a:solidFill>
                  <a:schemeClr val="tx1"/>
                </a:solidFill>
                <a:latin typeface="+mn-lt"/>
              </a:rPr>
              <a:t>2</a:t>
            </a:r>
            <a:endParaRPr lang="en-US" altLang="en-US" sz="14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31" name="Rectangle 370"/>
          <p:cNvSpPr>
            <a:spLocks noChangeArrowheads="1"/>
          </p:cNvSpPr>
          <p:nvPr/>
        </p:nvSpPr>
        <p:spPr bwMode="auto">
          <a:xfrm>
            <a:off x="5713880" y="6138863"/>
            <a:ext cx="3959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 b="0" dirty="0">
                <a:solidFill>
                  <a:schemeClr val="tx1"/>
                </a:solidFill>
                <a:latin typeface="+mn-lt"/>
              </a:rPr>
              <a:t>WB </a:t>
            </a:r>
            <a:r>
              <a:rPr lang="en-US" altLang="en-US" sz="1400" b="0" dirty="0" smtClean="0">
                <a:solidFill>
                  <a:schemeClr val="tx1"/>
                </a:solidFill>
                <a:latin typeface="+mn-lt"/>
              </a:rPr>
              <a:t>2</a:t>
            </a:r>
            <a:endParaRPr lang="en-US" altLang="en-US" sz="14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32" name="Rectangle 372"/>
          <p:cNvSpPr>
            <a:spLocks noChangeArrowheads="1"/>
          </p:cNvSpPr>
          <p:nvPr/>
        </p:nvSpPr>
        <p:spPr bwMode="auto">
          <a:xfrm>
            <a:off x="4262438" y="6272213"/>
            <a:ext cx="6315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500" b="0" dirty="0">
                <a:solidFill>
                  <a:schemeClr val="tx1"/>
                </a:solidFill>
                <a:latin typeface="+mn-lt"/>
              </a:rPr>
              <a:t>Section </a:t>
            </a:r>
            <a:endParaRPr lang="en-US" alt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33" name="Rectangle 373"/>
          <p:cNvSpPr>
            <a:spLocks noChangeArrowheads="1"/>
          </p:cNvSpPr>
          <p:nvPr/>
        </p:nvSpPr>
        <p:spPr bwMode="auto">
          <a:xfrm rot="16200000">
            <a:off x="-217004" y="3707285"/>
            <a:ext cx="146905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500" b="0">
                <a:solidFill>
                  <a:schemeClr val="tx1"/>
                </a:solidFill>
                <a:latin typeface="+mn-lt"/>
              </a:rPr>
              <a:t>Overall Level (dBA)</a:t>
            </a:r>
            <a:endParaRPr lang="en-US" alt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34" name="Rectangle 374"/>
          <p:cNvSpPr>
            <a:spLocks noChangeArrowheads="1"/>
          </p:cNvSpPr>
          <p:nvPr/>
        </p:nvSpPr>
        <p:spPr bwMode="auto">
          <a:xfrm>
            <a:off x="7986713" y="3216275"/>
            <a:ext cx="1038225" cy="1141413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35" name="Rectangle 379"/>
          <p:cNvSpPr>
            <a:spLocks noChangeArrowheads="1"/>
          </p:cNvSpPr>
          <p:nvPr/>
        </p:nvSpPr>
        <p:spPr bwMode="auto">
          <a:xfrm>
            <a:off x="8053388" y="3402013"/>
            <a:ext cx="85725" cy="9683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36" name="Rectangle 380"/>
          <p:cNvSpPr>
            <a:spLocks noChangeArrowheads="1"/>
          </p:cNvSpPr>
          <p:nvPr/>
        </p:nvSpPr>
        <p:spPr bwMode="auto">
          <a:xfrm>
            <a:off x="8186738" y="3348038"/>
            <a:ext cx="69365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400" b="0">
                <a:solidFill>
                  <a:srgbClr val="000000"/>
                </a:solidFill>
                <a:latin typeface="+mn-lt"/>
              </a:rPr>
              <a:t>Apr. 2010</a:t>
            </a:r>
            <a:endParaRPr lang="en-US" alt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37" name="Rectangle 381"/>
          <p:cNvSpPr>
            <a:spLocks noChangeArrowheads="1"/>
          </p:cNvSpPr>
          <p:nvPr/>
        </p:nvSpPr>
        <p:spPr bwMode="auto">
          <a:xfrm>
            <a:off x="8053388" y="3941763"/>
            <a:ext cx="85725" cy="96837"/>
          </a:xfrm>
          <a:prstGeom prst="rect">
            <a:avLst/>
          </a:prstGeom>
          <a:solidFill>
            <a:srgbClr val="007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38" name="Rectangle 382"/>
          <p:cNvSpPr>
            <a:spLocks noChangeArrowheads="1"/>
          </p:cNvSpPr>
          <p:nvPr/>
        </p:nvSpPr>
        <p:spPr bwMode="auto">
          <a:xfrm>
            <a:off x="8186738" y="3887788"/>
            <a:ext cx="73417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r>
              <a:rPr lang="en-US" altLang="en-US" sz="1400" b="0">
                <a:solidFill>
                  <a:srgbClr val="000000"/>
                </a:solidFill>
                <a:latin typeface="+mn-lt"/>
              </a:rPr>
              <a:t>Aug. 2010</a:t>
            </a:r>
            <a:endParaRPr lang="en-US" alt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39" name="Text Box 393"/>
          <p:cNvSpPr txBox="1">
            <a:spLocks noChangeArrowheads="1"/>
          </p:cNvSpPr>
          <p:nvPr/>
        </p:nvSpPr>
        <p:spPr bwMode="auto">
          <a:xfrm rot="16200000">
            <a:off x="3299498" y="4782622"/>
            <a:ext cx="5304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PFC</a:t>
            </a:r>
            <a:endParaRPr lang="en-US" alt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40" name="Text Box 402"/>
          <p:cNvSpPr txBox="1">
            <a:spLocks noChangeArrowheads="1"/>
          </p:cNvSpPr>
          <p:nvPr/>
        </p:nvSpPr>
        <p:spPr bwMode="auto">
          <a:xfrm rot="16200000">
            <a:off x="2726515" y="4507984"/>
            <a:ext cx="6731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CRCP</a:t>
            </a:r>
          </a:p>
        </p:txBody>
      </p:sp>
      <p:sp>
        <p:nvSpPr>
          <p:cNvPr id="641" name="Text Box 403"/>
          <p:cNvSpPr txBox="1">
            <a:spLocks noChangeArrowheads="1"/>
          </p:cNvSpPr>
          <p:nvPr/>
        </p:nvSpPr>
        <p:spPr bwMode="auto">
          <a:xfrm rot="16200000">
            <a:off x="5307790" y="3701534"/>
            <a:ext cx="6731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CRCP</a:t>
            </a:r>
          </a:p>
        </p:txBody>
      </p:sp>
      <p:sp>
        <p:nvSpPr>
          <p:cNvPr id="642" name="Text Box 404"/>
          <p:cNvSpPr txBox="1">
            <a:spLocks noChangeArrowheads="1"/>
          </p:cNvSpPr>
          <p:nvPr/>
        </p:nvSpPr>
        <p:spPr bwMode="auto">
          <a:xfrm rot="16200000">
            <a:off x="5923635" y="4865172"/>
            <a:ext cx="5304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PFC</a:t>
            </a:r>
            <a:endParaRPr lang="en-US" alt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684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IH-30</a:t>
            </a:r>
            <a:r>
              <a:rPr lang="en-US" dirty="0" smtClean="0"/>
              <a:t>, near downtown Dallas, was expanded in early 2000s</a:t>
            </a:r>
          </a:p>
          <a:p>
            <a:r>
              <a:rPr lang="en-US" dirty="0" smtClean="0"/>
              <a:t>Original Pavement</a:t>
            </a:r>
            <a:r>
              <a:rPr lang="en-US" dirty="0" smtClean="0"/>
              <a:t>: Transversely tined CRCP</a:t>
            </a:r>
          </a:p>
          <a:p>
            <a:r>
              <a:rPr lang="en-US" dirty="0" smtClean="0"/>
              <a:t>Noise has been a problem ever since for adjacent neighborhood</a:t>
            </a:r>
          </a:p>
          <a:p>
            <a:r>
              <a:rPr lang="en-US" dirty="0" smtClean="0"/>
              <a:t>IH-30 Reconstruction/Environmental Assessment in 2005</a:t>
            </a:r>
          </a:p>
          <a:p>
            <a:r>
              <a:rPr lang="en-US" dirty="0" smtClean="0"/>
              <a:t>A proposed </a:t>
            </a:r>
            <a:r>
              <a:rPr lang="en-US" dirty="0" smtClean="0"/>
              <a:t>noise barrier </a:t>
            </a:r>
            <a:r>
              <a:rPr lang="en-US" dirty="0" smtClean="0"/>
              <a:t>did </a:t>
            </a:r>
            <a:r>
              <a:rPr lang="en-US" dirty="0" smtClean="0"/>
              <a:t>not meet FHWA </a:t>
            </a:r>
            <a:r>
              <a:rPr lang="en-US" dirty="0" smtClean="0"/>
              <a:t>cost effectiveness criterion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044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Noise continued to be a problem</a:t>
            </a:r>
          </a:p>
          <a:p>
            <a:pPr eaLnBrk="1" hangingPunct="1">
              <a:defRPr/>
            </a:pPr>
            <a:r>
              <a:rPr lang="en-US" dirty="0" smtClean="0"/>
              <a:t>2013, </a:t>
            </a:r>
            <a:r>
              <a:rPr lang="en-US" dirty="0" err="1" smtClean="0"/>
              <a:t>TxDOT</a:t>
            </a:r>
            <a:r>
              <a:rPr lang="en-US" dirty="0" smtClean="0"/>
              <a:t>: </a:t>
            </a:r>
            <a:r>
              <a:rPr lang="en-US" dirty="0" smtClean="0"/>
              <a:t>Conduct </a:t>
            </a:r>
            <a:r>
              <a:rPr lang="en-US" dirty="0" smtClean="0"/>
              <a:t>a feasibility study for a light-weight traffic noise wall</a:t>
            </a:r>
          </a:p>
          <a:p>
            <a:pPr eaLnBrk="1" hangingPunct="1">
              <a:defRPr/>
            </a:pPr>
            <a:r>
              <a:rPr lang="en-US" dirty="0" smtClean="0"/>
              <a:t>Selection of material types and vendors</a:t>
            </a:r>
          </a:p>
          <a:p>
            <a:pPr eaLnBrk="1" hangingPunct="1">
              <a:defRPr/>
            </a:pPr>
            <a:r>
              <a:rPr lang="en-US" dirty="0" smtClean="0"/>
              <a:t>Design</a:t>
            </a:r>
          </a:p>
          <a:p>
            <a:pPr eaLnBrk="1" hangingPunct="1">
              <a:defRPr/>
            </a:pPr>
            <a:r>
              <a:rPr lang="en-US" dirty="0" smtClean="0"/>
              <a:t>Inspection </a:t>
            </a:r>
          </a:p>
          <a:p>
            <a:pPr eaLnBrk="1" hangingPunct="1">
              <a:defRPr/>
            </a:pPr>
            <a:r>
              <a:rPr lang="en-US" dirty="0" smtClean="0"/>
              <a:t>Sound measurements</a:t>
            </a:r>
            <a:endParaRPr lang="en-US" dirty="0"/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IH-30 Noise Barrier Study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38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Barrier material needed to be light to avoid having to retrofit bridge structures</a:t>
            </a:r>
            <a:endParaRPr lang="en-US" dirty="0"/>
          </a:p>
          <a:p>
            <a:pPr>
              <a:defRPr/>
            </a:pPr>
            <a:r>
              <a:rPr lang="en-US" dirty="0" smtClean="0"/>
              <a:t>Noise </a:t>
            </a:r>
            <a:r>
              <a:rPr lang="en-US" dirty="0"/>
              <a:t>barriers are normally not effective for receivers on a hillside overlooking the highway or for receivers at heights above the top of a noise barrier </a:t>
            </a:r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Barrier Considerations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945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Elevated Highway Structure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410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\\austin.utexas.edu\disk\engr\research\ctr\Teams\Won\Manuel II\Dallas IH-30 Noise\0-6804 South Noise Wall\Pictures Feb14-2013\DSC019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381125"/>
            <a:ext cx="6644640" cy="49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80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Elevated Highway Structure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410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 descr="\\austin.utexas.edu\disk\engr\research\ctr\Teams\Won\Manuel II\Dallas IH-30 Noise\0-6804 South Noise Wall\Pictures Feb14-2013\DSC019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729" y="1428750"/>
            <a:ext cx="6644640" cy="49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86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View from Residence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\\austin.utexas.edu\disk\engr\research\ctr\Teams\Won\Manuel II\Dallas IH-30 Noise\0-6804 South Noise Wall\Pictures Feb14-2013\DSC01860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458592"/>
            <a:ext cx="6515100" cy="4887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490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Barrier analysis: existing 8-ft. wall, with additional height </a:t>
            </a:r>
            <a:r>
              <a:rPr lang="en-US" dirty="0"/>
              <a:t>increments of 2-ft. </a:t>
            </a:r>
            <a:r>
              <a:rPr lang="en-US" dirty="0" smtClean="0"/>
              <a:t>up </a:t>
            </a:r>
            <a:r>
              <a:rPr lang="en-US" dirty="0"/>
              <a:t>to </a:t>
            </a:r>
            <a:r>
              <a:rPr lang="en-US" dirty="0" smtClean="0"/>
              <a:t>12 ft., on </a:t>
            </a:r>
            <a:r>
              <a:rPr lang="en-US" dirty="0"/>
              <a:t>top of the existing wall</a:t>
            </a:r>
            <a:r>
              <a:rPr lang="en-US" dirty="0" smtClean="0"/>
              <a:t>.</a:t>
            </a:r>
          </a:p>
          <a:p>
            <a:pPr>
              <a:defRPr/>
            </a:pPr>
            <a:r>
              <a:rPr lang="en-US" dirty="0" smtClean="0"/>
              <a:t>Future traffic: 2035</a:t>
            </a:r>
          </a:p>
          <a:p>
            <a:pPr>
              <a:defRPr/>
            </a:pPr>
            <a:r>
              <a:rPr lang="en-US" dirty="0" smtClean="0"/>
              <a:t>A minimum of 8-ft. tall height was recommended to provide benefits to some receivers, and a 10-ft. wall was recommended to provide benefits for locations along the park</a:t>
            </a:r>
          </a:p>
        </p:txBody>
      </p:sp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Barrier Analysis &amp; Design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186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Transparent acrylic material </a:t>
            </a:r>
          </a:p>
          <a:p>
            <a:pPr>
              <a:defRPr/>
            </a:pPr>
            <a:r>
              <a:rPr lang="en-US" dirty="0" smtClean="0"/>
              <a:t>10-ft</a:t>
            </a:r>
            <a:r>
              <a:rPr lang="en-US" dirty="0" smtClean="0"/>
              <a:t>. panels above the existing 8-ft. barrier</a:t>
            </a:r>
          </a:p>
          <a:p>
            <a:pPr>
              <a:defRPr/>
            </a:pPr>
            <a:r>
              <a:rPr lang="en-US" dirty="0" smtClean="0"/>
              <a:t>15-mm thick</a:t>
            </a:r>
          </a:p>
          <a:p>
            <a:pPr>
              <a:defRPr/>
            </a:pPr>
            <a:r>
              <a:rPr lang="en-US" dirty="0" smtClean="0"/>
              <a:t>23,950 sq. ft.</a:t>
            </a:r>
          </a:p>
          <a:p>
            <a:pPr>
              <a:defRPr/>
            </a:pPr>
            <a:r>
              <a:rPr lang="en-US" dirty="0" smtClean="0"/>
              <a:t>Material cost $32/sq. ft.</a:t>
            </a:r>
          </a:p>
          <a:p>
            <a:pPr>
              <a:defRPr/>
            </a:pPr>
            <a:r>
              <a:rPr lang="en-US" dirty="0" smtClean="0"/>
              <a:t>Project cost $860,000</a:t>
            </a:r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Barrier Design &amp; Costs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531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Transparent Walls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100" y="65385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18109" y="6613334"/>
            <a:ext cx="4297680" cy="28357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Aesthetically pleasing</a:t>
            </a:r>
          </a:p>
          <a:p>
            <a:r>
              <a:rPr lang="en-US" dirty="0" smtClean="0"/>
              <a:t>Preserve views and sunlight</a:t>
            </a:r>
          </a:p>
          <a:p>
            <a:r>
              <a:rPr lang="en-US" dirty="0" smtClean="0"/>
              <a:t>Could relieve the feeling of enclosure</a:t>
            </a:r>
          </a:p>
          <a:p>
            <a:r>
              <a:rPr lang="en-US" dirty="0" smtClean="0"/>
              <a:t>Could attract graffiti</a:t>
            </a:r>
          </a:p>
          <a:p>
            <a:r>
              <a:rPr lang="en-US" dirty="0" smtClean="0"/>
              <a:t>Graffiti is easier to clean</a:t>
            </a:r>
          </a:p>
          <a:p>
            <a:r>
              <a:rPr lang="en-US" dirty="0" smtClean="0"/>
              <a:t>STC =32 dB</a:t>
            </a:r>
            <a:endParaRPr lang="en-US" dirty="0"/>
          </a:p>
          <a:p>
            <a:r>
              <a:rPr lang="en-US" dirty="0" smtClean="0"/>
              <a:t>Lightweight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9251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Barrier Installation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4" name="Picture 2" descr="\\austin.utexas.edu\disk\engr\research\ctr\Teams\Won\Manuel II\Dallas IH-30 Noise\0-6804 South Noise Wall\Pictures September 23-24-2013\DSC025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969" y="1600200"/>
            <a:ext cx="5852160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41997" y="5949046"/>
            <a:ext cx="35959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Photos from September 23-24,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5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Barrier Installation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100" y="65385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18109" y="6613334"/>
            <a:ext cx="4297680" cy="283578"/>
          </a:xfrm>
          <a:prstGeom prst="rect">
            <a:avLst/>
          </a:prstGeom>
        </p:spPr>
      </p:pic>
      <p:pic>
        <p:nvPicPr>
          <p:cNvPr id="11266" name="Picture 2" descr="\\webspace.utexas.edu@SSL\DavWWWRoot\mtf\Pictures September 23-24-2013\DSC02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89" y="1371600"/>
            <a:ext cx="6827520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41997" y="5949046"/>
            <a:ext cx="35959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Photos from September 23-24,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32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Quieter </a:t>
            </a:r>
            <a:r>
              <a:rPr lang="en-US" dirty="0" smtClean="0"/>
              <a:t>pavements </a:t>
            </a:r>
            <a:r>
              <a:rPr lang="en-US" dirty="0" smtClean="0"/>
              <a:t>placed </a:t>
            </a:r>
            <a:r>
              <a:rPr lang="en-US" dirty="0" smtClean="0"/>
              <a:t>in 2006 and </a:t>
            </a:r>
            <a:r>
              <a:rPr lang="en-US" dirty="0" smtClean="0"/>
              <a:t>2010</a:t>
            </a:r>
          </a:p>
          <a:p>
            <a:r>
              <a:rPr lang="en-US" dirty="0" err="1" smtClean="0"/>
              <a:t>TxDOT</a:t>
            </a:r>
            <a:r>
              <a:rPr lang="en-US" dirty="0" smtClean="0"/>
              <a:t> </a:t>
            </a:r>
            <a:r>
              <a:rPr lang="en-US" dirty="0" smtClean="0"/>
              <a:t>pilot project for a light-weight noise barrier started in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88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Barrier Finished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100" y="65385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18109" y="6613334"/>
            <a:ext cx="4297680" cy="283578"/>
          </a:xfrm>
          <a:prstGeom prst="rect">
            <a:avLst/>
          </a:prstGeom>
        </p:spPr>
      </p:pic>
      <p:pic>
        <p:nvPicPr>
          <p:cNvPr id="10242" name="Picture 2" descr="\\austin.utexas.edu\disk\engr\research\ctr\Teams\Won\Manuel II\Dallas IH-30 Noise\0-6804 South Noise Wall\Pictures October 28-2013PictProject\DSC_01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09" y="1447800"/>
            <a:ext cx="7426391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22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austin.utexas.edu\disk\engr\research\ctr\Teams\Won\Manuel II\Dallas IH-30 Noise\0-6804 South Noise Wall\Pictures October 28-2013PictProject\DSC_0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106"/>
            <a:ext cx="9144000" cy="60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63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austin.utexas.edu\disk\engr\research\ctr\Teams\Won\Manuel II\Dallas IH-30 Noise\0-6804 South Noise Wall\Pictures October 28-2013PictProject\DSC_0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106"/>
            <a:ext cx="9144000" cy="60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10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IH-30 Noise Wall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\\austin.utexas.edu\disk\engr\research\ctr\Teams\Won\Manuel II\Dallas IH-30 Noise\0-6804 South Noise Wall\Pictures 4-7-2016\DSC_04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73" y="1429148"/>
            <a:ext cx="7495152" cy="49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77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IH-30 Noise Wall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\\austin.utexas.edu\disk\engr\research\ctr\Teams\Won\Manuel II\Dallas IH-30 Noise\0-6804 South Noise Wall\Pictures April 22-2014\DSC_00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76" y="1429146"/>
            <a:ext cx="7495152" cy="49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95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IH-30 Noise Wall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\\austin.utexas.edu\disk\engr\research\ctr\Teams\Won\Manuel II\Dallas IH-30 Noise\0-6804 South Noise Wall\Pictures 4-7-2016\DSC_04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" t="6375" r="3435"/>
          <a:stretch/>
        </p:blipFill>
        <p:spPr bwMode="auto">
          <a:xfrm>
            <a:off x="855407" y="1425839"/>
            <a:ext cx="7443283" cy="49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82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IH-30 Noise Wall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\\austin.utexas.edu\disk\engr\research\ctr\Teams\Won\Manuel II\Dallas IH-30 Noise\0-6804 South Noise Wall\Pictures 4-7-2016\DSC_04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24" y="1443931"/>
            <a:ext cx="7495152" cy="49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99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SPL measurements taken before and after barrier installation 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Four </a:t>
            </a:r>
            <a:r>
              <a:rPr lang="en-US" dirty="0" smtClean="0"/>
              <a:t>residential locations and a park </a:t>
            </a:r>
            <a:r>
              <a:rPr lang="en-US" dirty="0" smtClean="0"/>
              <a:t>location</a:t>
            </a:r>
          </a:p>
          <a:p>
            <a:pPr>
              <a:defRPr/>
            </a:pPr>
            <a:r>
              <a:rPr lang="en-US" dirty="0" smtClean="0"/>
              <a:t>Morning</a:t>
            </a:r>
            <a:r>
              <a:rPr lang="en-US" dirty="0" smtClean="0"/>
              <a:t>, afternoon and </a:t>
            </a:r>
            <a:r>
              <a:rPr lang="en-US" dirty="0" smtClean="0"/>
              <a:t>evening tests</a:t>
            </a:r>
            <a:endParaRPr lang="en-US" dirty="0"/>
          </a:p>
          <a:p>
            <a:pPr>
              <a:defRPr/>
            </a:pPr>
            <a:r>
              <a:rPr lang="en-US" dirty="0" smtClean="0"/>
              <a:t>Measurements taken approximately every month </a:t>
            </a:r>
          </a:p>
          <a:p>
            <a:pPr>
              <a:defRPr/>
            </a:pPr>
            <a:r>
              <a:rPr lang="en-US" dirty="0" smtClean="0"/>
              <a:t>In conjunction with a portable weather station</a:t>
            </a:r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Measurement Procedure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542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Kessler Park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Neighborhood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20083" r="3716" b="15183"/>
          <a:stretch/>
        </p:blipFill>
        <p:spPr bwMode="auto">
          <a:xfrm>
            <a:off x="457200" y="1581150"/>
            <a:ext cx="8206353" cy="458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281100" y="2571750"/>
            <a:ext cx="3385574" cy="3188732"/>
            <a:chOff x="2281100" y="2571750"/>
            <a:chExt cx="3385574" cy="3188732"/>
          </a:xfrm>
        </p:grpSpPr>
        <p:pic>
          <p:nvPicPr>
            <p:cNvPr id="11" name="Picture 4" descr="http://maps.google.com/mapfiles/kml/shapes/cross-hair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37" y="2571750"/>
              <a:ext cx="203175" cy="203175"/>
            </a:xfrm>
            <a:prstGeom prst="rect">
              <a:avLst/>
            </a:prstGeom>
            <a:solidFill>
              <a:srgbClr val="FF0000"/>
            </a:solidFill>
          </p:spPr>
        </p:pic>
        <p:sp>
          <p:nvSpPr>
            <p:cNvPr id="12" name="TextBox 11"/>
            <p:cNvSpPr txBox="1"/>
            <p:nvPr/>
          </p:nvSpPr>
          <p:spPr>
            <a:xfrm>
              <a:off x="5356974" y="2724150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B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13" name="Picture 12" descr="http://maps.google.com/mapfiles/kml/shapes/cross-hair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425" y="5253053"/>
              <a:ext cx="203175" cy="203175"/>
            </a:xfrm>
            <a:prstGeom prst="rect">
              <a:avLst/>
            </a:prstGeom>
            <a:solidFill>
              <a:srgbClr val="FF0000"/>
            </a:solidFill>
          </p:spPr>
        </p:pic>
        <p:sp>
          <p:nvSpPr>
            <p:cNvPr id="14" name="TextBox 13"/>
            <p:cNvSpPr txBox="1"/>
            <p:nvPr/>
          </p:nvSpPr>
          <p:spPr>
            <a:xfrm>
              <a:off x="2281100" y="5391150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15" name="Picture 4" descr="http://maps.google.com/mapfiles/kml/shapes/cross-hair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825" y="3714750"/>
              <a:ext cx="203175" cy="203175"/>
            </a:xfrm>
            <a:prstGeom prst="rect">
              <a:avLst/>
            </a:prstGeom>
            <a:solidFill>
              <a:srgbClr val="FF0000"/>
            </a:solidFill>
          </p:spPr>
        </p:pic>
        <p:sp>
          <p:nvSpPr>
            <p:cNvPr id="16" name="TextBox 15"/>
            <p:cNvSpPr txBox="1"/>
            <p:nvPr/>
          </p:nvSpPr>
          <p:spPr>
            <a:xfrm>
              <a:off x="3583063" y="3853393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429000" y="4019550"/>
            <a:ext cx="965175" cy="1131332"/>
            <a:chOff x="3429000" y="4019550"/>
            <a:chExt cx="965175" cy="1131332"/>
          </a:xfrm>
        </p:grpSpPr>
        <p:pic>
          <p:nvPicPr>
            <p:cNvPr id="17" name="Picture 4" descr="http://maps.google.com/mapfiles/kml/shapes/cross-hair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5241" y="4654575"/>
              <a:ext cx="203175" cy="203175"/>
            </a:xfrm>
            <a:prstGeom prst="rect">
              <a:avLst/>
            </a:prstGeom>
            <a:solidFill>
              <a:srgbClr val="FF0000"/>
            </a:solidFill>
          </p:spPr>
        </p:pic>
        <p:sp>
          <p:nvSpPr>
            <p:cNvPr id="18" name="TextBox 17"/>
            <p:cNvSpPr txBox="1"/>
            <p:nvPr/>
          </p:nvSpPr>
          <p:spPr>
            <a:xfrm>
              <a:off x="3429000" y="4781550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endPara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" name="Picture 4" descr="http://maps.google.com/mapfiles/kml/shapes/cross-hair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4019550"/>
              <a:ext cx="203175" cy="203175"/>
            </a:xfrm>
            <a:prstGeom prst="rect">
              <a:avLst/>
            </a:prstGeom>
            <a:solidFill>
              <a:srgbClr val="FF0000"/>
            </a:solidFill>
          </p:spPr>
        </p:pic>
        <p:sp>
          <p:nvSpPr>
            <p:cNvPr id="20" name="TextBox 19"/>
            <p:cNvSpPr txBox="1"/>
            <p:nvPr/>
          </p:nvSpPr>
          <p:spPr>
            <a:xfrm>
              <a:off x="3976736" y="4107418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F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39389" y="2045711"/>
            <a:ext cx="3895898" cy="2316046"/>
            <a:chOff x="2039389" y="2045711"/>
            <a:chExt cx="3895898" cy="2316046"/>
          </a:xfrm>
        </p:grpSpPr>
        <p:sp>
          <p:nvSpPr>
            <p:cNvPr id="21" name="Freeform 20"/>
            <p:cNvSpPr/>
            <p:nvPr/>
          </p:nvSpPr>
          <p:spPr>
            <a:xfrm>
              <a:off x="2039389" y="2471997"/>
              <a:ext cx="3895898" cy="1889760"/>
            </a:xfrm>
            <a:custGeom>
              <a:avLst/>
              <a:gdLst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7338 w 3895898"/>
                <a:gd name="connsiteY4" fmla="*/ 1828800 h 1889760"/>
                <a:gd name="connsiteX5" fmla="*/ 193964 w 3895898"/>
                <a:gd name="connsiteY5" fmla="*/ 1817717 h 1889760"/>
                <a:gd name="connsiteX6" fmla="*/ 210589 w 3895898"/>
                <a:gd name="connsiteY6" fmla="*/ 1812175 h 1889760"/>
                <a:gd name="connsiteX7" fmla="*/ 243840 w 3895898"/>
                <a:gd name="connsiteY7" fmla="*/ 1790008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706880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53193 w 3895898"/>
                <a:gd name="connsiteY36" fmla="*/ 1379913 h 1889760"/>
                <a:gd name="connsiteX37" fmla="*/ 975360 w 3895898"/>
                <a:gd name="connsiteY37" fmla="*/ 1368829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23258 w 3895898"/>
                <a:gd name="connsiteY70" fmla="*/ 786938 h 1889760"/>
                <a:gd name="connsiteX71" fmla="*/ 1889760 w 3895898"/>
                <a:gd name="connsiteY71" fmla="*/ 742604 h 1889760"/>
                <a:gd name="connsiteX72" fmla="*/ 1906386 w 3895898"/>
                <a:gd name="connsiteY72" fmla="*/ 737062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205644 w 3895898"/>
                <a:gd name="connsiteY82" fmla="*/ 565266 h 1889760"/>
                <a:gd name="connsiteX83" fmla="*/ 2222269 w 3895898"/>
                <a:gd name="connsiteY83" fmla="*/ 554182 h 1889760"/>
                <a:gd name="connsiteX84" fmla="*/ 2238895 w 3895898"/>
                <a:gd name="connsiteY84" fmla="*/ 548640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54778 w 3895898"/>
                <a:gd name="connsiteY95" fmla="*/ 393469 h 1889760"/>
                <a:gd name="connsiteX96" fmla="*/ 2588029 w 3895898"/>
                <a:gd name="connsiteY96" fmla="*/ 371302 h 1889760"/>
                <a:gd name="connsiteX97" fmla="*/ 2604655 w 3895898"/>
                <a:gd name="connsiteY97" fmla="*/ 365760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87782 w 3895898"/>
                <a:gd name="connsiteY100" fmla="*/ 326968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0909 w 3895898"/>
                <a:gd name="connsiteY103" fmla="*/ 288175 h 1889760"/>
                <a:gd name="connsiteX104" fmla="*/ 2820786 w 3895898"/>
                <a:gd name="connsiteY104" fmla="*/ 266008 h 1889760"/>
                <a:gd name="connsiteX105" fmla="*/ 2842953 w 3895898"/>
                <a:gd name="connsiteY105" fmla="*/ 260466 h 1889760"/>
                <a:gd name="connsiteX106" fmla="*/ 2876204 w 3895898"/>
                <a:gd name="connsiteY106" fmla="*/ 249382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58095 w 3895898"/>
                <a:gd name="connsiteY121" fmla="*/ 72044 h 1889760"/>
                <a:gd name="connsiteX122" fmla="*/ 3585556 w 3895898"/>
                <a:gd name="connsiteY122" fmla="*/ 60960 h 1889760"/>
                <a:gd name="connsiteX123" fmla="*/ 3635433 w 3895898"/>
                <a:gd name="connsiteY123" fmla="*/ 49877 h 1889760"/>
                <a:gd name="connsiteX124" fmla="*/ 3679767 w 3895898"/>
                <a:gd name="connsiteY124" fmla="*/ 38793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7338 w 3895898"/>
                <a:gd name="connsiteY4" fmla="*/ 1828800 h 1889760"/>
                <a:gd name="connsiteX5" fmla="*/ 193964 w 3895898"/>
                <a:gd name="connsiteY5" fmla="*/ 1817717 h 1889760"/>
                <a:gd name="connsiteX6" fmla="*/ 210589 w 3895898"/>
                <a:gd name="connsiteY6" fmla="*/ 1812175 h 1889760"/>
                <a:gd name="connsiteX7" fmla="*/ 243840 w 3895898"/>
                <a:gd name="connsiteY7" fmla="*/ 1790008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706880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53193 w 3895898"/>
                <a:gd name="connsiteY36" fmla="*/ 1379913 h 1889760"/>
                <a:gd name="connsiteX37" fmla="*/ 975360 w 3895898"/>
                <a:gd name="connsiteY37" fmla="*/ 1368829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23258 w 3895898"/>
                <a:gd name="connsiteY70" fmla="*/ 786938 h 1889760"/>
                <a:gd name="connsiteX71" fmla="*/ 1889760 w 3895898"/>
                <a:gd name="connsiteY71" fmla="*/ 742604 h 1889760"/>
                <a:gd name="connsiteX72" fmla="*/ 1906386 w 3895898"/>
                <a:gd name="connsiteY72" fmla="*/ 737062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205644 w 3895898"/>
                <a:gd name="connsiteY82" fmla="*/ 565266 h 1889760"/>
                <a:gd name="connsiteX83" fmla="*/ 2222269 w 3895898"/>
                <a:gd name="connsiteY83" fmla="*/ 554182 h 1889760"/>
                <a:gd name="connsiteX84" fmla="*/ 2238895 w 3895898"/>
                <a:gd name="connsiteY84" fmla="*/ 548640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54778 w 3895898"/>
                <a:gd name="connsiteY95" fmla="*/ 393469 h 1889760"/>
                <a:gd name="connsiteX96" fmla="*/ 2588029 w 3895898"/>
                <a:gd name="connsiteY96" fmla="*/ 371302 h 1889760"/>
                <a:gd name="connsiteX97" fmla="*/ 2604655 w 3895898"/>
                <a:gd name="connsiteY97" fmla="*/ 365760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87782 w 3895898"/>
                <a:gd name="connsiteY100" fmla="*/ 326968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0909 w 3895898"/>
                <a:gd name="connsiteY103" fmla="*/ 288175 h 1889760"/>
                <a:gd name="connsiteX104" fmla="*/ 2820786 w 3895898"/>
                <a:gd name="connsiteY104" fmla="*/ 266008 h 1889760"/>
                <a:gd name="connsiteX105" fmla="*/ 2842953 w 3895898"/>
                <a:gd name="connsiteY105" fmla="*/ 260466 h 1889760"/>
                <a:gd name="connsiteX106" fmla="*/ 2876204 w 3895898"/>
                <a:gd name="connsiteY106" fmla="*/ 249382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58095 w 3895898"/>
                <a:gd name="connsiteY121" fmla="*/ 72044 h 1889760"/>
                <a:gd name="connsiteX122" fmla="*/ 3591475 w 3895898"/>
                <a:gd name="connsiteY122" fmla="*/ 52082 h 1889760"/>
                <a:gd name="connsiteX123" fmla="*/ 3635433 w 3895898"/>
                <a:gd name="connsiteY123" fmla="*/ 49877 h 1889760"/>
                <a:gd name="connsiteX124" fmla="*/ 3679767 w 3895898"/>
                <a:gd name="connsiteY124" fmla="*/ 38793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7338 w 3895898"/>
                <a:gd name="connsiteY4" fmla="*/ 1828800 h 1889760"/>
                <a:gd name="connsiteX5" fmla="*/ 193964 w 3895898"/>
                <a:gd name="connsiteY5" fmla="*/ 1817717 h 1889760"/>
                <a:gd name="connsiteX6" fmla="*/ 210589 w 3895898"/>
                <a:gd name="connsiteY6" fmla="*/ 1812175 h 1889760"/>
                <a:gd name="connsiteX7" fmla="*/ 243840 w 3895898"/>
                <a:gd name="connsiteY7" fmla="*/ 1790008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706880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53193 w 3895898"/>
                <a:gd name="connsiteY36" fmla="*/ 1379913 h 1889760"/>
                <a:gd name="connsiteX37" fmla="*/ 975360 w 3895898"/>
                <a:gd name="connsiteY37" fmla="*/ 1368829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23258 w 3895898"/>
                <a:gd name="connsiteY70" fmla="*/ 786938 h 1889760"/>
                <a:gd name="connsiteX71" fmla="*/ 1889760 w 3895898"/>
                <a:gd name="connsiteY71" fmla="*/ 742604 h 1889760"/>
                <a:gd name="connsiteX72" fmla="*/ 1906386 w 3895898"/>
                <a:gd name="connsiteY72" fmla="*/ 737062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205644 w 3895898"/>
                <a:gd name="connsiteY82" fmla="*/ 565266 h 1889760"/>
                <a:gd name="connsiteX83" fmla="*/ 2222269 w 3895898"/>
                <a:gd name="connsiteY83" fmla="*/ 554182 h 1889760"/>
                <a:gd name="connsiteX84" fmla="*/ 2238895 w 3895898"/>
                <a:gd name="connsiteY84" fmla="*/ 548640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54778 w 3895898"/>
                <a:gd name="connsiteY95" fmla="*/ 393469 h 1889760"/>
                <a:gd name="connsiteX96" fmla="*/ 2588029 w 3895898"/>
                <a:gd name="connsiteY96" fmla="*/ 371302 h 1889760"/>
                <a:gd name="connsiteX97" fmla="*/ 2604655 w 3895898"/>
                <a:gd name="connsiteY97" fmla="*/ 365760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87782 w 3895898"/>
                <a:gd name="connsiteY100" fmla="*/ 326968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0909 w 3895898"/>
                <a:gd name="connsiteY103" fmla="*/ 288175 h 1889760"/>
                <a:gd name="connsiteX104" fmla="*/ 2820786 w 3895898"/>
                <a:gd name="connsiteY104" fmla="*/ 266008 h 1889760"/>
                <a:gd name="connsiteX105" fmla="*/ 2842953 w 3895898"/>
                <a:gd name="connsiteY105" fmla="*/ 260466 h 1889760"/>
                <a:gd name="connsiteX106" fmla="*/ 2876204 w 3895898"/>
                <a:gd name="connsiteY106" fmla="*/ 249382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58095 w 3895898"/>
                <a:gd name="connsiteY121" fmla="*/ 72044 h 1889760"/>
                <a:gd name="connsiteX122" fmla="*/ 3591475 w 3895898"/>
                <a:gd name="connsiteY122" fmla="*/ 52082 h 1889760"/>
                <a:gd name="connsiteX123" fmla="*/ 3635433 w 3895898"/>
                <a:gd name="connsiteY123" fmla="*/ 49877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7338 w 3895898"/>
                <a:gd name="connsiteY4" fmla="*/ 1828800 h 1889760"/>
                <a:gd name="connsiteX5" fmla="*/ 193964 w 3895898"/>
                <a:gd name="connsiteY5" fmla="*/ 1817717 h 1889760"/>
                <a:gd name="connsiteX6" fmla="*/ 210589 w 3895898"/>
                <a:gd name="connsiteY6" fmla="*/ 1812175 h 1889760"/>
                <a:gd name="connsiteX7" fmla="*/ 243840 w 3895898"/>
                <a:gd name="connsiteY7" fmla="*/ 1790008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706880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53193 w 3895898"/>
                <a:gd name="connsiteY36" fmla="*/ 1379913 h 1889760"/>
                <a:gd name="connsiteX37" fmla="*/ 975360 w 3895898"/>
                <a:gd name="connsiteY37" fmla="*/ 1368829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23258 w 3895898"/>
                <a:gd name="connsiteY70" fmla="*/ 786938 h 1889760"/>
                <a:gd name="connsiteX71" fmla="*/ 1889760 w 3895898"/>
                <a:gd name="connsiteY71" fmla="*/ 742604 h 1889760"/>
                <a:gd name="connsiteX72" fmla="*/ 1906386 w 3895898"/>
                <a:gd name="connsiteY72" fmla="*/ 737062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205644 w 3895898"/>
                <a:gd name="connsiteY82" fmla="*/ 565266 h 1889760"/>
                <a:gd name="connsiteX83" fmla="*/ 2222269 w 3895898"/>
                <a:gd name="connsiteY83" fmla="*/ 554182 h 1889760"/>
                <a:gd name="connsiteX84" fmla="*/ 2238895 w 3895898"/>
                <a:gd name="connsiteY84" fmla="*/ 548640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54778 w 3895898"/>
                <a:gd name="connsiteY95" fmla="*/ 393469 h 1889760"/>
                <a:gd name="connsiteX96" fmla="*/ 2588029 w 3895898"/>
                <a:gd name="connsiteY96" fmla="*/ 371302 h 1889760"/>
                <a:gd name="connsiteX97" fmla="*/ 2604655 w 3895898"/>
                <a:gd name="connsiteY97" fmla="*/ 365760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87782 w 3895898"/>
                <a:gd name="connsiteY100" fmla="*/ 326968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0909 w 3895898"/>
                <a:gd name="connsiteY103" fmla="*/ 288175 h 1889760"/>
                <a:gd name="connsiteX104" fmla="*/ 2820786 w 3895898"/>
                <a:gd name="connsiteY104" fmla="*/ 266008 h 1889760"/>
                <a:gd name="connsiteX105" fmla="*/ 2842953 w 3895898"/>
                <a:gd name="connsiteY105" fmla="*/ 260466 h 1889760"/>
                <a:gd name="connsiteX106" fmla="*/ 2876204 w 3895898"/>
                <a:gd name="connsiteY106" fmla="*/ 249382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58095 w 3895898"/>
                <a:gd name="connsiteY121" fmla="*/ 72044 h 1889760"/>
                <a:gd name="connsiteX122" fmla="*/ 3591475 w 3895898"/>
                <a:gd name="connsiteY122" fmla="*/ 52082 h 1889760"/>
                <a:gd name="connsiteX123" fmla="*/ 3638392 w 3895898"/>
                <a:gd name="connsiteY123" fmla="*/ 40999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7338 w 3895898"/>
                <a:gd name="connsiteY4" fmla="*/ 1828800 h 1889760"/>
                <a:gd name="connsiteX5" fmla="*/ 193964 w 3895898"/>
                <a:gd name="connsiteY5" fmla="*/ 1817717 h 1889760"/>
                <a:gd name="connsiteX6" fmla="*/ 210589 w 3895898"/>
                <a:gd name="connsiteY6" fmla="*/ 1812175 h 1889760"/>
                <a:gd name="connsiteX7" fmla="*/ 243840 w 3895898"/>
                <a:gd name="connsiteY7" fmla="*/ 1790008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706880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53193 w 3895898"/>
                <a:gd name="connsiteY36" fmla="*/ 1379913 h 1889760"/>
                <a:gd name="connsiteX37" fmla="*/ 975360 w 3895898"/>
                <a:gd name="connsiteY37" fmla="*/ 1368829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23258 w 3895898"/>
                <a:gd name="connsiteY70" fmla="*/ 786938 h 1889760"/>
                <a:gd name="connsiteX71" fmla="*/ 1889760 w 3895898"/>
                <a:gd name="connsiteY71" fmla="*/ 742604 h 1889760"/>
                <a:gd name="connsiteX72" fmla="*/ 1906386 w 3895898"/>
                <a:gd name="connsiteY72" fmla="*/ 737062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205644 w 3895898"/>
                <a:gd name="connsiteY82" fmla="*/ 565266 h 1889760"/>
                <a:gd name="connsiteX83" fmla="*/ 2222269 w 3895898"/>
                <a:gd name="connsiteY83" fmla="*/ 554182 h 1889760"/>
                <a:gd name="connsiteX84" fmla="*/ 2238895 w 3895898"/>
                <a:gd name="connsiteY84" fmla="*/ 548640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54778 w 3895898"/>
                <a:gd name="connsiteY95" fmla="*/ 393469 h 1889760"/>
                <a:gd name="connsiteX96" fmla="*/ 2588029 w 3895898"/>
                <a:gd name="connsiteY96" fmla="*/ 371302 h 1889760"/>
                <a:gd name="connsiteX97" fmla="*/ 2604655 w 3895898"/>
                <a:gd name="connsiteY97" fmla="*/ 365760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87782 w 3895898"/>
                <a:gd name="connsiteY100" fmla="*/ 326968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0909 w 3895898"/>
                <a:gd name="connsiteY103" fmla="*/ 288175 h 1889760"/>
                <a:gd name="connsiteX104" fmla="*/ 2820786 w 3895898"/>
                <a:gd name="connsiteY104" fmla="*/ 266008 h 1889760"/>
                <a:gd name="connsiteX105" fmla="*/ 2842953 w 3895898"/>
                <a:gd name="connsiteY105" fmla="*/ 260466 h 1889760"/>
                <a:gd name="connsiteX106" fmla="*/ 2876204 w 3895898"/>
                <a:gd name="connsiteY106" fmla="*/ 249382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58095 w 3895898"/>
                <a:gd name="connsiteY121" fmla="*/ 72044 h 1889760"/>
                <a:gd name="connsiteX122" fmla="*/ 3591475 w 3895898"/>
                <a:gd name="connsiteY122" fmla="*/ 52082 h 1889760"/>
                <a:gd name="connsiteX123" fmla="*/ 3638392 w 3895898"/>
                <a:gd name="connsiteY123" fmla="*/ 29162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7338 w 3895898"/>
                <a:gd name="connsiteY4" fmla="*/ 1828800 h 1889760"/>
                <a:gd name="connsiteX5" fmla="*/ 193964 w 3895898"/>
                <a:gd name="connsiteY5" fmla="*/ 1817717 h 1889760"/>
                <a:gd name="connsiteX6" fmla="*/ 210589 w 3895898"/>
                <a:gd name="connsiteY6" fmla="*/ 1812175 h 1889760"/>
                <a:gd name="connsiteX7" fmla="*/ 243840 w 3895898"/>
                <a:gd name="connsiteY7" fmla="*/ 1790008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706880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53193 w 3895898"/>
                <a:gd name="connsiteY36" fmla="*/ 1379913 h 1889760"/>
                <a:gd name="connsiteX37" fmla="*/ 975360 w 3895898"/>
                <a:gd name="connsiteY37" fmla="*/ 1368829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23258 w 3895898"/>
                <a:gd name="connsiteY70" fmla="*/ 786938 h 1889760"/>
                <a:gd name="connsiteX71" fmla="*/ 1889760 w 3895898"/>
                <a:gd name="connsiteY71" fmla="*/ 742604 h 1889760"/>
                <a:gd name="connsiteX72" fmla="*/ 1906386 w 3895898"/>
                <a:gd name="connsiteY72" fmla="*/ 737062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205644 w 3895898"/>
                <a:gd name="connsiteY82" fmla="*/ 565266 h 1889760"/>
                <a:gd name="connsiteX83" fmla="*/ 2222269 w 3895898"/>
                <a:gd name="connsiteY83" fmla="*/ 554182 h 1889760"/>
                <a:gd name="connsiteX84" fmla="*/ 2238895 w 3895898"/>
                <a:gd name="connsiteY84" fmla="*/ 548640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54778 w 3895898"/>
                <a:gd name="connsiteY95" fmla="*/ 393469 h 1889760"/>
                <a:gd name="connsiteX96" fmla="*/ 2588029 w 3895898"/>
                <a:gd name="connsiteY96" fmla="*/ 371302 h 1889760"/>
                <a:gd name="connsiteX97" fmla="*/ 2604655 w 3895898"/>
                <a:gd name="connsiteY97" fmla="*/ 365760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87782 w 3895898"/>
                <a:gd name="connsiteY100" fmla="*/ 326968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0909 w 3895898"/>
                <a:gd name="connsiteY103" fmla="*/ 288175 h 1889760"/>
                <a:gd name="connsiteX104" fmla="*/ 2820786 w 3895898"/>
                <a:gd name="connsiteY104" fmla="*/ 266008 h 1889760"/>
                <a:gd name="connsiteX105" fmla="*/ 2842953 w 3895898"/>
                <a:gd name="connsiteY105" fmla="*/ 260466 h 1889760"/>
                <a:gd name="connsiteX106" fmla="*/ 2876204 w 3895898"/>
                <a:gd name="connsiteY106" fmla="*/ 249382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58095 w 3895898"/>
                <a:gd name="connsiteY121" fmla="*/ 72044 h 1889760"/>
                <a:gd name="connsiteX122" fmla="*/ 3585557 w 3895898"/>
                <a:gd name="connsiteY122" fmla="*/ 43204 h 1889760"/>
                <a:gd name="connsiteX123" fmla="*/ 3638392 w 3895898"/>
                <a:gd name="connsiteY123" fmla="*/ 29162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7338 w 3895898"/>
                <a:gd name="connsiteY4" fmla="*/ 1828800 h 1889760"/>
                <a:gd name="connsiteX5" fmla="*/ 193964 w 3895898"/>
                <a:gd name="connsiteY5" fmla="*/ 1817717 h 1889760"/>
                <a:gd name="connsiteX6" fmla="*/ 210589 w 3895898"/>
                <a:gd name="connsiteY6" fmla="*/ 1812175 h 1889760"/>
                <a:gd name="connsiteX7" fmla="*/ 243840 w 3895898"/>
                <a:gd name="connsiteY7" fmla="*/ 1790008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706880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53193 w 3895898"/>
                <a:gd name="connsiteY36" fmla="*/ 1379913 h 1889760"/>
                <a:gd name="connsiteX37" fmla="*/ 975360 w 3895898"/>
                <a:gd name="connsiteY37" fmla="*/ 1368829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23258 w 3895898"/>
                <a:gd name="connsiteY70" fmla="*/ 786938 h 1889760"/>
                <a:gd name="connsiteX71" fmla="*/ 1889760 w 3895898"/>
                <a:gd name="connsiteY71" fmla="*/ 742604 h 1889760"/>
                <a:gd name="connsiteX72" fmla="*/ 1906386 w 3895898"/>
                <a:gd name="connsiteY72" fmla="*/ 737062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205644 w 3895898"/>
                <a:gd name="connsiteY82" fmla="*/ 565266 h 1889760"/>
                <a:gd name="connsiteX83" fmla="*/ 2222269 w 3895898"/>
                <a:gd name="connsiteY83" fmla="*/ 554182 h 1889760"/>
                <a:gd name="connsiteX84" fmla="*/ 2238895 w 3895898"/>
                <a:gd name="connsiteY84" fmla="*/ 548640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54778 w 3895898"/>
                <a:gd name="connsiteY95" fmla="*/ 393469 h 1889760"/>
                <a:gd name="connsiteX96" fmla="*/ 2588029 w 3895898"/>
                <a:gd name="connsiteY96" fmla="*/ 371302 h 1889760"/>
                <a:gd name="connsiteX97" fmla="*/ 2604655 w 3895898"/>
                <a:gd name="connsiteY97" fmla="*/ 365760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87782 w 3895898"/>
                <a:gd name="connsiteY100" fmla="*/ 326968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0909 w 3895898"/>
                <a:gd name="connsiteY103" fmla="*/ 288175 h 1889760"/>
                <a:gd name="connsiteX104" fmla="*/ 2820786 w 3895898"/>
                <a:gd name="connsiteY104" fmla="*/ 266008 h 1889760"/>
                <a:gd name="connsiteX105" fmla="*/ 2842953 w 3895898"/>
                <a:gd name="connsiteY105" fmla="*/ 260466 h 1889760"/>
                <a:gd name="connsiteX106" fmla="*/ 2876204 w 3895898"/>
                <a:gd name="connsiteY106" fmla="*/ 249382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81769 w 3895898"/>
                <a:gd name="connsiteY121" fmla="*/ 60207 h 1889760"/>
                <a:gd name="connsiteX122" fmla="*/ 3585557 w 3895898"/>
                <a:gd name="connsiteY122" fmla="*/ 43204 h 1889760"/>
                <a:gd name="connsiteX123" fmla="*/ 3638392 w 3895898"/>
                <a:gd name="connsiteY123" fmla="*/ 29162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7338 w 3895898"/>
                <a:gd name="connsiteY4" fmla="*/ 1828800 h 1889760"/>
                <a:gd name="connsiteX5" fmla="*/ 193964 w 3895898"/>
                <a:gd name="connsiteY5" fmla="*/ 1817717 h 1889760"/>
                <a:gd name="connsiteX6" fmla="*/ 210589 w 3895898"/>
                <a:gd name="connsiteY6" fmla="*/ 1812175 h 1889760"/>
                <a:gd name="connsiteX7" fmla="*/ 243840 w 3895898"/>
                <a:gd name="connsiteY7" fmla="*/ 1790008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706880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53193 w 3895898"/>
                <a:gd name="connsiteY36" fmla="*/ 1379913 h 1889760"/>
                <a:gd name="connsiteX37" fmla="*/ 975360 w 3895898"/>
                <a:gd name="connsiteY37" fmla="*/ 1368829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23258 w 3895898"/>
                <a:gd name="connsiteY70" fmla="*/ 786938 h 1889760"/>
                <a:gd name="connsiteX71" fmla="*/ 1889760 w 3895898"/>
                <a:gd name="connsiteY71" fmla="*/ 742604 h 1889760"/>
                <a:gd name="connsiteX72" fmla="*/ 1906386 w 3895898"/>
                <a:gd name="connsiteY72" fmla="*/ 737062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205644 w 3895898"/>
                <a:gd name="connsiteY82" fmla="*/ 565266 h 1889760"/>
                <a:gd name="connsiteX83" fmla="*/ 2222269 w 3895898"/>
                <a:gd name="connsiteY83" fmla="*/ 554182 h 1889760"/>
                <a:gd name="connsiteX84" fmla="*/ 2238895 w 3895898"/>
                <a:gd name="connsiteY84" fmla="*/ 548640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48859 w 3895898"/>
                <a:gd name="connsiteY95" fmla="*/ 381632 h 1889760"/>
                <a:gd name="connsiteX96" fmla="*/ 2588029 w 3895898"/>
                <a:gd name="connsiteY96" fmla="*/ 371302 h 1889760"/>
                <a:gd name="connsiteX97" fmla="*/ 2604655 w 3895898"/>
                <a:gd name="connsiteY97" fmla="*/ 365760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87782 w 3895898"/>
                <a:gd name="connsiteY100" fmla="*/ 326968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0909 w 3895898"/>
                <a:gd name="connsiteY103" fmla="*/ 288175 h 1889760"/>
                <a:gd name="connsiteX104" fmla="*/ 2820786 w 3895898"/>
                <a:gd name="connsiteY104" fmla="*/ 266008 h 1889760"/>
                <a:gd name="connsiteX105" fmla="*/ 2842953 w 3895898"/>
                <a:gd name="connsiteY105" fmla="*/ 260466 h 1889760"/>
                <a:gd name="connsiteX106" fmla="*/ 2876204 w 3895898"/>
                <a:gd name="connsiteY106" fmla="*/ 249382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81769 w 3895898"/>
                <a:gd name="connsiteY121" fmla="*/ 60207 h 1889760"/>
                <a:gd name="connsiteX122" fmla="*/ 3585557 w 3895898"/>
                <a:gd name="connsiteY122" fmla="*/ 43204 h 1889760"/>
                <a:gd name="connsiteX123" fmla="*/ 3638392 w 3895898"/>
                <a:gd name="connsiteY123" fmla="*/ 29162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7338 w 3895898"/>
                <a:gd name="connsiteY4" fmla="*/ 1828800 h 1889760"/>
                <a:gd name="connsiteX5" fmla="*/ 193964 w 3895898"/>
                <a:gd name="connsiteY5" fmla="*/ 1817717 h 1889760"/>
                <a:gd name="connsiteX6" fmla="*/ 210589 w 3895898"/>
                <a:gd name="connsiteY6" fmla="*/ 1812175 h 1889760"/>
                <a:gd name="connsiteX7" fmla="*/ 243840 w 3895898"/>
                <a:gd name="connsiteY7" fmla="*/ 1790008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706880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53193 w 3895898"/>
                <a:gd name="connsiteY36" fmla="*/ 1379913 h 1889760"/>
                <a:gd name="connsiteX37" fmla="*/ 975360 w 3895898"/>
                <a:gd name="connsiteY37" fmla="*/ 1368829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23258 w 3895898"/>
                <a:gd name="connsiteY70" fmla="*/ 786938 h 1889760"/>
                <a:gd name="connsiteX71" fmla="*/ 1889760 w 3895898"/>
                <a:gd name="connsiteY71" fmla="*/ 742604 h 1889760"/>
                <a:gd name="connsiteX72" fmla="*/ 1906386 w 3895898"/>
                <a:gd name="connsiteY72" fmla="*/ 737062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205644 w 3895898"/>
                <a:gd name="connsiteY82" fmla="*/ 565266 h 1889760"/>
                <a:gd name="connsiteX83" fmla="*/ 2222269 w 3895898"/>
                <a:gd name="connsiteY83" fmla="*/ 554182 h 1889760"/>
                <a:gd name="connsiteX84" fmla="*/ 2238895 w 3895898"/>
                <a:gd name="connsiteY84" fmla="*/ 548640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48859 w 3895898"/>
                <a:gd name="connsiteY95" fmla="*/ 381632 h 1889760"/>
                <a:gd name="connsiteX96" fmla="*/ 2588029 w 3895898"/>
                <a:gd name="connsiteY96" fmla="*/ 371302 h 1889760"/>
                <a:gd name="connsiteX97" fmla="*/ 2604655 w 3895898"/>
                <a:gd name="connsiteY97" fmla="*/ 356882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87782 w 3895898"/>
                <a:gd name="connsiteY100" fmla="*/ 326968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0909 w 3895898"/>
                <a:gd name="connsiteY103" fmla="*/ 288175 h 1889760"/>
                <a:gd name="connsiteX104" fmla="*/ 2820786 w 3895898"/>
                <a:gd name="connsiteY104" fmla="*/ 266008 h 1889760"/>
                <a:gd name="connsiteX105" fmla="*/ 2842953 w 3895898"/>
                <a:gd name="connsiteY105" fmla="*/ 260466 h 1889760"/>
                <a:gd name="connsiteX106" fmla="*/ 2876204 w 3895898"/>
                <a:gd name="connsiteY106" fmla="*/ 249382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81769 w 3895898"/>
                <a:gd name="connsiteY121" fmla="*/ 60207 h 1889760"/>
                <a:gd name="connsiteX122" fmla="*/ 3585557 w 3895898"/>
                <a:gd name="connsiteY122" fmla="*/ 43204 h 1889760"/>
                <a:gd name="connsiteX123" fmla="*/ 3638392 w 3895898"/>
                <a:gd name="connsiteY123" fmla="*/ 29162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7338 w 3895898"/>
                <a:gd name="connsiteY4" fmla="*/ 1828800 h 1889760"/>
                <a:gd name="connsiteX5" fmla="*/ 193964 w 3895898"/>
                <a:gd name="connsiteY5" fmla="*/ 1817717 h 1889760"/>
                <a:gd name="connsiteX6" fmla="*/ 210589 w 3895898"/>
                <a:gd name="connsiteY6" fmla="*/ 1812175 h 1889760"/>
                <a:gd name="connsiteX7" fmla="*/ 243840 w 3895898"/>
                <a:gd name="connsiteY7" fmla="*/ 1790008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706880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53193 w 3895898"/>
                <a:gd name="connsiteY36" fmla="*/ 1379913 h 1889760"/>
                <a:gd name="connsiteX37" fmla="*/ 975360 w 3895898"/>
                <a:gd name="connsiteY37" fmla="*/ 1368829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23258 w 3895898"/>
                <a:gd name="connsiteY70" fmla="*/ 786938 h 1889760"/>
                <a:gd name="connsiteX71" fmla="*/ 1889760 w 3895898"/>
                <a:gd name="connsiteY71" fmla="*/ 742604 h 1889760"/>
                <a:gd name="connsiteX72" fmla="*/ 1906386 w 3895898"/>
                <a:gd name="connsiteY72" fmla="*/ 737062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205644 w 3895898"/>
                <a:gd name="connsiteY82" fmla="*/ 565266 h 1889760"/>
                <a:gd name="connsiteX83" fmla="*/ 2222269 w 3895898"/>
                <a:gd name="connsiteY83" fmla="*/ 554182 h 1889760"/>
                <a:gd name="connsiteX84" fmla="*/ 2238895 w 3895898"/>
                <a:gd name="connsiteY84" fmla="*/ 548640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48859 w 3895898"/>
                <a:gd name="connsiteY95" fmla="*/ 381632 h 1889760"/>
                <a:gd name="connsiteX96" fmla="*/ 2588029 w 3895898"/>
                <a:gd name="connsiteY96" fmla="*/ 371302 h 1889760"/>
                <a:gd name="connsiteX97" fmla="*/ 2604655 w 3895898"/>
                <a:gd name="connsiteY97" fmla="*/ 356882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90741 w 3895898"/>
                <a:gd name="connsiteY100" fmla="*/ 315131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0909 w 3895898"/>
                <a:gd name="connsiteY103" fmla="*/ 288175 h 1889760"/>
                <a:gd name="connsiteX104" fmla="*/ 2820786 w 3895898"/>
                <a:gd name="connsiteY104" fmla="*/ 266008 h 1889760"/>
                <a:gd name="connsiteX105" fmla="*/ 2842953 w 3895898"/>
                <a:gd name="connsiteY105" fmla="*/ 260466 h 1889760"/>
                <a:gd name="connsiteX106" fmla="*/ 2876204 w 3895898"/>
                <a:gd name="connsiteY106" fmla="*/ 249382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81769 w 3895898"/>
                <a:gd name="connsiteY121" fmla="*/ 60207 h 1889760"/>
                <a:gd name="connsiteX122" fmla="*/ 3585557 w 3895898"/>
                <a:gd name="connsiteY122" fmla="*/ 43204 h 1889760"/>
                <a:gd name="connsiteX123" fmla="*/ 3638392 w 3895898"/>
                <a:gd name="connsiteY123" fmla="*/ 29162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7338 w 3895898"/>
                <a:gd name="connsiteY4" fmla="*/ 1828800 h 1889760"/>
                <a:gd name="connsiteX5" fmla="*/ 193964 w 3895898"/>
                <a:gd name="connsiteY5" fmla="*/ 1817717 h 1889760"/>
                <a:gd name="connsiteX6" fmla="*/ 210589 w 3895898"/>
                <a:gd name="connsiteY6" fmla="*/ 1812175 h 1889760"/>
                <a:gd name="connsiteX7" fmla="*/ 243840 w 3895898"/>
                <a:gd name="connsiteY7" fmla="*/ 1790008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706880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53193 w 3895898"/>
                <a:gd name="connsiteY36" fmla="*/ 1379913 h 1889760"/>
                <a:gd name="connsiteX37" fmla="*/ 975360 w 3895898"/>
                <a:gd name="connsiteY37" fmla="*/ 1368829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23258 w 3895898"/>
                <a:gd name="connsiteY70" fmla="*/ 786938 h 1889760"/>
                <a:gd name="connsiteX71" fmla="*/ 1889760 w 3895898"/>
                <a:gd name="connsiteY71" fmla="*/ 742604 h 1889760"/>
                <a:gd name="connsiteX72" fmla="*/ 1906386 w 3895898"/>
                <a:gd name="connsiteY72" fmla="*/ 737062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205644 w 3895898"/>
                <a:gd name="connsiteY82" fmla="*/ 565266 h 1889760"/>
                <a:gd name="connsiteX83" fmla="*/ 2222269 w 3895898"/>
                <a:gd name="connsiteY83" fmla="*/ 554182 h 1889760"/>
                <a:gd name="connsiteX84" fmla="*/ 2238895 w 3895898"/>
                <a:gd name="connsiteY84" fmla="*/ 548640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48859 w 3895898"/>
                <a:gd name="connsiteY95" fmla="*/ 381632 h 1889760"/>
                <a:gd name="connsiteX96" fmla="*/ 2588029 w 3895898"/>
                <a:gd name="connsiteY96" fmla="*/ 371302 h 1889760"/>
                <a:gd name="connsiteX97" fmla="*/ 2604655 w 3895898"/>
                <a:gd name="connsiteY97" fmla="*/ 356882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90741 w 3895898"/>
                <a:gd name="connsiteY100" fmla="*/ 315131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9787 w 3895898"/>
                <a:gd name="connsiteY103" fmla="*/ 282256 h 1889760"/>
                <a:gd name="connsiteX104" fmla="*/ 2820786 w 3895898"/>
                <a:gd name="connsiteY104" fmla="*/ 266008 h 1889760"/>
                <a:gd name="connsiteX105" fmla="*/ 2842953 w 3895898"/>
                <a:gd name="connsiteY105" fmla="*/ 260466 h 1889760"/>
                <a:gd name="connsiteX106" fmla="*/ 2876204 w 3895898"/>
                <a:gd name="connsiteY106" fmla="*/ 249382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81769 w 3895898"/>
                <a:gd name="connsiteY121" fmla="*/ 60207 h 1889760"/>
                <a:gd name="connsiteX122" fmla="*/ 3585557 w 3895898"/>
                <a:gd name="connsiteY122" fmla="*/ 43204 h 1889760"/>
                <a:gd name="connsiteX123" fmla="*/ 3638392 w 3895898"/>
                <a:gd name="connsiteY123" fmla="*/ 29162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7338 w 3895898"/>
                <a:gd name="connsiteY4" fmla="*/ 1828800 h 1889760"/>
                <a:gd name="connsiteX5" fmla="*/ 193964 w 3895898"/>
                <a:gd name="connsiteY5" fmla="*/ 1817717 h 1889760"/>
                <a:gd name="connsiteX6" fmla="*/ 210589 w 3895898"/>
                <a:gd name="connsiteY6" fmla="*/ 1812175 h 1889760"/>
                <a:gd name="connsiteX7" fmla="*/ 243840 w 3895898"/>
                <a:gd name="connsiteY7" fmla="*/ 1790008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706880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53193 w 3895898"/>
                <a:gd name="connsiteY36" fmla="*/ 1379913 h 1889760"/>
                <a:gd name="connsiteX37" fmla="*/ 975360 w 3895898"/>
                <a:gd name="connsiteY37" fmla="*/ 1368829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17339 w 3895898"/>
                <a:gd name="connsiteY70" fmla="*/ 778061 h 1889760"/>
                <a:gd name="connsiteX71" fmla="*/ 1889760 w 3895898"/>
                <a:gd name="connsiteY71" fmla="*/ 742604 h 1889760"/>
                <a:gd name="connsiteX72" fmla="*/ 1906386 w 3895898"/>
                <a:gd name="connsiteY72" fmla="*/ 737062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205644 w 3895898"/>
                <a:gd name="connsiteY82" fmla="*/ 565266 h 1889760"/>
                <a:gd name="connsiteX83" fmla="*/ 2222269 w 3895898"/>
                <a:gd name="connsiteY83" fmla="*/ 554182 h 1889760"/>
                <a:gd name="connsiteX84" fmla="*/ 2238895 w 3895898"/>
                <a:gd name="connsiteY84" fmla="*/ 548640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48859 w 3895898"/>
                <a:gd name="connsiteY95" fmla="*/ 381632 h 1889760"/>
                <a:gd name="connsiteX96" fmla="*/ 2588029 w 3895898"/>
                <a:gd name="connsiteY96" fmla="*/ 371302 h 1889760"/>
                <a:gd name="connsiteX97" fmla="*/ 2604655 w 3895898"/>
                <a:gd name="connsiteY97" fmla="*/ 356882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90741 w 3895898"/>
                <a:gd name="connsiteY100" fmla="*/ 315131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9787 w 3895898"/>
                <a:gd name="connsiteY103" fmla="*/ 282256 h 1889760"/>
                <a:gd name="connsiteX104" fmla="*/ 2820786 w 3895898"/>
                <a:gd name="connsiteY104" fmla="*/ 266008 h 1889760"/>
                <a:gd name="connsiteX105" fmla="*/ 2842953 w 3895898"/>
                <a:gd name="connsiteY105" fmla="*/ 260466 h 1889760"/>
                <a:gd name="connsiteX106" fmla="*/ 2876204 w 3895898"/>
                <a:gd name="connsiteY106" fmla="*/ 249382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81769 w 3895898"/>
                <a:gd name="connsiteY121" fmla="*/ 60207 h 1889760"/>
                <a:gd name="connsiteX122" fmla="*/ 3585557 w 3895898"/>
                <a:gd name="connsiteY122" fmla="*/ 43204 h 1889760"/>
                <a:gd name="connsiteX123" fmla="*/ 3638392 w 3895898"/>
                <a:gd name="connsiteY123" fmla="*/ 29162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7338 w 3895898"/>
                <a:gd name="connsiteY4" fmla="*/ 1828800 h 1889760"/>
                <a:gd name="connsiteX5" fmla="*/ 193964 w 3895898"/>
                <a:gd name="connsiteY5" fmla="*/ 1817717 h 1889760"/>
                <a:gd name="connsiteX6" fmla="*/ 210589 w 3895898"/>
                <a:gd name="connsiteY6" fmla="*/ 1812175 h 1889760"/>
                <a:gd name="connsiteX7" fmla="*/ 243840 w 3895898"/>
                <a:gd name="connsiteY7" fmla="*/ 1790008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706880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53193 w 3895898"/>
                <a:gd name="connsiteY36" fmla="*/ 1379913 h 1889760"/>
                <a:gd name="connsiteX37" fmla="*/ 975360 w 3895898"/>
                <a:gd name="connsiteY37" fmla="*/ 1368829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17339 w 3895898"/>
                <a:gd name="connsiteY70" fmla="*/ 778061 h 1889760"/>
                <a:gd name="connsiteX71" fmla="*/ 1889760 w 3895898"/>
                <a:gd name="connsiteY71" fmla="*/ 742604 h 1889760"/>
                <a:gd name="connsiteX72" fmla="*/ 1900468 w 3895898"/>
                <a:gd name="connsiteY72" fmla="*/ 719307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205644 w 3895898"/>
                <a:gd name="connsiteY82" fmla="*/ 565266 h 1889760"/>
                <a:gd name="connsiteX83" fmla="*/ 2222269 w 3895898"/>
                <a:gd name="connsiteY83" fmla="*/ 554182 h 1889760"/>
                <a:gd name="connsiteX84" fmla="*/ 2238895 w 3895898"/>
                <a:gd name="connsiteY84" fmla="*/ 548640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48859 w 3895898"/>
                <a:gd name="connsiteY95" fmla="*/ 381632 h 1889760"/>
                <a:gd name="connsiteX96" fmla="*/ 2588029 w 3895898"/>
                <a:gd name="connsiteY96" fmla="*/ 371302 h 1889760"/>
                <a:gd name="connsiteX97" fmla="*/ 2604655 w 3895898"/>
                <a:gd name="connsiteY97" fmla="*/ 356882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90741 w 3895898"/>
                <a:gd name="connsiteY100" fmla="*/ 315131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9787 w 3895898"/>
                <a:gd name="connsiteY103" fmla="*/ 282256 h 1889760"/>
                <a:gd name="connsiteX104" fmla="*/ 2820786 w 3895898"/>
                <a:gd name="connsiteY104" fmla="*/ 266008 h 1889760"/>
                <a:gd name="connsiteX105" fmla="*/ 2842953 w 3895898"/>
                <a:gd name="connsiteY105" fmla="*/ 260466 h 1889760"/>
                <a:gd name="connsiteX106" fmla="*/ 2876204 w 3895898"/>
                <a:gd name="connsiteY106" fmla="*/ 249382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81769 w 3895898"/>
                <a:gd name="connsiteY121" fmla="*/ 60207 h 1889760"/>
                <a:gd name="connsiteX122" fmla="*/ 3585557 w 3895898"/>
                <a:gd name="connsiteY122" fmla="*/ 43204 h 1889760"/>
                <a:gd name="connsiteX123" fmla="*/ 3638392 w 3895898"/>
                <a:gd name="connsiteY123" fmla="*/ 29162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7338 w 3895898"/>
                <a:gd name="connsiteY4" fmla="*/ 1828800 h 1889760"/>
                <a:gd name="connsiteX5" fmla="*/ 193964 w 3895898"/>
                <a:gd name="connsiteY5" fmla="*/ 1817717 h 1889760"/>
                <a:gd name="connsiteX6" fmla="*/ 210589 w 3895898"/>
                <a:gd name="connsiteY6" fmla="*/ 1812175 h 1889760"/>
                <a:gd name="connsiteX7" fmla="*/ 243840 w 3895898"/>
                <a:gd name="connsiteY7" fmla="*/ 1790008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706880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53193 w 3895898"/>
                <a:gd name="connsiteY36" fmla="*/ 1379913 h 1889760"/>
                <a:gd name="connsiteX37" fmla="*/ 975360 w 3895898"/>
                <a:gd name="connsiteY37" fmla="*/ 1368829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17339 w 3895898"/>
                <a:gd name="connsiteY70" fmla="*/ 778061 h 1889760"/>
                <a:gd name="connsiteX71" fmla="*/ 1889760 w 3895898"/>
                <a:gd name="connsiteY71" fmla="*/ 742604 h 1889760"/>
                <a:gd name="connsiteX72" fmla="*/ 1900468 w 3895898"/>
                <a:gd name="connsiteY72" fmla="*/ 719307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205644 w 3895898"/>
                <a:gd name="connsiteY82" fmla="*/ 565266 h 1889760"/>
                <a:gd name="connsiteX83" fmla="*/ 2222269 w 3895898"/>
                <a:gd name="connsiteY83" fmla="*/ 554182 h 1889760"/>
                <a:gd name="connsiteX84" fmla="*/ 2235936 w 3895898"/>
                <a:gd name="connsiteY84" fmla="*/ 533844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48859 w 3895898"/>
                <a:gd name="connsiteY95" fmla="*/ 381632 h 1889760"/>
                <a:gd name="connsiteX96" fmla="*/ 2588029 w 3895898"/>
                <a:gd name="connsiteY96" fmla="*/ 371302 h 1889760"/>
                <a:gd name="connsiteX97" fmla="*/ 2604655 w 3895898"/>
                <a:gd name="connsiteY97" fmla="*/ 356882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90741 w 3895898"/>
                <a:gd name="connsiteY100" fmla="*/ 315131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9787 w 3895898"/>
                <a:gd name="connsiteY103" fmla="*/ 282256 h 1889760"/>
                <a:gd name="connsiteX104" fmla="*/ 2820786 w 3895898"/>
                <a:gd name="connsiteY104" fmla="*/ 266008 h 1889760"/>
                <a:gd name="connsiteX105" fmla="*/ 2842953 w 3895898"/>
                <a:gd name="connsiteY105" fmla="*/ 260466 h 1889760"/>
                <a:gd name="connsiteX106" fmla="*/ 2876204 w 3895898"/>
                <a:gd name="connsiteY106" fmla="*/ 249382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81769 w 3895898"/>
                <a:gd name="connsiteY121" fmla="*/ 60207 h 1889760"/>
                <a:gd name="connsiteX122" fmla="*/ 3585557 w 3895898"/>
                <a:gd name="connsiteY122" fmla="*/ 43204 h 1889760"/>
                <a:gd name="connsiteX123" fmla="*/ 3638392 w 3895898"/>
                <a:gd name="connsiteY123" fmla="*/ 29162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7338 w 3895898"/>
                <a:gd name="connsiteY4" fmla="*/ 1828800 h 1889760"/>
                <a:gd name="connsiteX5" fmla="*/ 193964 w 3895898"/>
                <a:gd name="connsiteY5" fmla="*/ 1817717 h 1889760"/>
                <a:gd name="connsiteX6" fmla="*/ 210589 w 3895898"/>
                <a:gd name="connsiteY6" fmla="*/ 1812175 h 1889760"/>
                <a:gd name="connsiteX7" fmla="*/ 243840 w 3895898"/>
                <a:gd name="connsiteY7" fmla="*/ 1790008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706880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53193 w 3895898"/>
                <a:gd name="connsiteY36" fmla="*/ 1379913 h 1889760"/>
                <a:gd name="connsiteX37" fmla="*/ 975360 w 3895898"/>
                <a:gd name="connsiteY37" fmla="*/ 1368829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17339 w 3895898"/>
                <a:gd name="connsiteY70" fmla="*/ 778061 h 1889760"/>
                <a:gd name="connsiteX71" fmla="*/ 1889760 w 3895898"/>
                <a:gd name="connsiteY71" fmla="*/ 742604 h 1889760"/>
                <a:gd name="connsiteX72" fmla="*/ 1900468 w 3895898"/>
                <a:gd name="connsiteY72" fmla="*/ 719307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205644 w 3895898"/>
                <a:gd name="connsiteY82" fmla="*/ 565266 h 1889760"/>
                <a:gd name="connsiteX83" fmla="*/ 2219310 w 3895898"/>
                <a:gd name="connsiteY83" fmla="*/ 539386 h 1889760"/>
                <a:gd name="connsiteX84" fmla="*/ 2235936 w 3895898"/>
                <a:gd name="connsiteY84" fmla="*/ 533844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48859 w 3895898"/>
                <a:gd name="connsiteY95" fmla="*/ 381632 h 1889760"/>
                <a:gd name="connsiteX96" fmla="*/ 2588029 w 3895898"/>
                <a:gd name="connsiteY96" fmla="*/ 371302 h 1889760"/>
                <a:gd name="connsiteX97" fmla="*/ 2604655 w 3895898"/>
                <a:gd name="connsiteY97" fmla="*/ 356882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90741 w 3895898"/>
                <a:gd name="connsiteY100" fmla="*/ 315131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9787 w 3895898"/>
                <a:gd name="connsiteY103" fmla="*/ 282256 h 1889760"/>
                <a:gd name="connsiteX104" fmla="*/ 2820786 w 3895898"/>
                <a:gd name="connsiteY104" fmla="*/ 266008 h 1889760"/>
                <a:gd name="connsiteX105" fmla="*/ 2842953 w 3895898"/>
                <a:gd name="connsiteY105" fmla="*/ 260466 h 1889760"/>
                <a:gd name="connsiteX106" fmla="*/ 2876204 w 3895898"/>
                <a:gd name="connsiteY106" fmla="*/ 249382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81769 w 3895898"/>
                <a:gd name="connsiteY121" fmla="*/ 60207 h 1889760"/>
                <a:gd name="connsiteX122" fmla="*/ 3585557 w 3895898"/>
                <a:gd name="connsiteY122" fmla="*/ 43204 h 1889760"/>
                <a:gd name="connsiteX123" fmla="*/ 3638392 w 3895898"/>
                <a:gd name="connsiteY123" fmla="*/ 29162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7338 w 3895898"/>
                <a:gd name="connsiteY4" fmla="*/ 1828800 h 1889760"/>
                <a:gd name="connsiteX5" fmla="*/ 193964 w 3895898"/>
                <a:gd name="connsiteY5" fmla="*/ 1817717 h 1889760"/>
                <a:gd name="connsiteX6" fmla="*/ 210589 w 3895898"/>
                <a:gd name="connsiteY6" fmla="*/ 1812175 h 1889760"/>
                <a:gd name="connsiteX7" fmla="*/ 243840 w 3895898"/>
                <a:gd name="connsiteY7" fmla="*/ 1790008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706880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53193 w 3895898"/>
                <a:gd name="connsiteY36" fmla="*/ 1379913 h 1889760"/>
                <a:gd name="connsiteX37" fmla="*/ 975360 w 3895898"/>
                <a:gd name="connsiteY37" fmla="*/ 1368829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17339 w 3895898"/>
                <a:gd name="connsiteY70" fmla="*/ 778061 h 1889760"/>
                <a:gd name="connsiteX71" fmla="*/ 1889760 w 3895898"/>
                <a:gd name="connsiteY71" fmla="*/ 742604 h 1889760"/>
                <a:gd name="connsiteX72" fmla="*/ 1900468 w 3895898"/>
                <a:gd name="connsiteY72" fmla="*/ 719307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199726 w 3895898"/>
                <a:gd name="connsiteY82" fmla="*/ 547510 h 1889760"/>
                <a:gd name="connsiteX83" fmla="*/ 2219310 w 3895898"/>
                <a:gd name="connsiteY83" fmla="*/ 539386 h 1889760"/>
                <a:gd name="connsiteX84" fmla="*/ 2235936 w 3895898"/>
                <a:gd name="connsiteY84" fmla="*/ 533844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48859 w 3895898"/>
                <a:gd name="connsiteY95" fmla="*/ 381632 h 1889760"/>
                <a:gd name="connsiteX96" fmla="*/ 2588029 w 3895898"/>
                <a:gd name="connsiteY96" fmla="*/ 371302 h 1889760"/>
                <a:gd name="connsiteX97" fmla="*/ 2604655 w 3895898"/>
                <a:gd name="connsiteY97" fmla="*/ 356882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90741 w 3895898"/>
                <a:gd name="connsiteY100" fmla="*/ 315131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9787 w 3895898"/>
                <a:gd name="connsiteY103" fmla="*/ 282256 h 1889760"/>
                <a:gd name="connsiteX104" fmla="*/ 2820786 w 3895898"/>
                <a:gd name="connsiteY104" fmla="*/ 266008 h 1889760"/>
                <a:gd name="connsiteX105" fmla="*/ 2842953 w 3895898"/>
                <a:gd name="connsiteY105" fmla="*/ 260466 h 1889760"/>
                <a:gd name="connsiteX106" fmla="*/ 2876204 w 3895898"/>
                <a:gd name="connsiteY106" fmla="*/ 249382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81769 w 3895898"/>
                <a:gd name="connsiteY121" fmla="*/ 60207 h 1889760"/>
                <a:gd name="connsiteX122" fmla="*/ 3585557 w 3895898"/>
                <a:gd name="connsiteY122" fmla="*/ 43204 h 1889760"/>
                <a:gd name="connsiteX123" fmla="*/ 3638392 w 3895898"/>
                <a:gd name="connsiteY123" fmla="*/ 29162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7338 w 3895898"/>
                <a:gd name="connsiteY4" fmla="*/ 1828800 h 1889760"/>
                <a:gd name="connsiteX5" fmla="*/ 193964 w 3895898"/>
                <a:gd name="connsiteY5" fmla="*/ 1817717 h 1889760"/>
                <a:gd name="connsiteX6" fmla="*/ 210589 w 3895898"/>
                <a:gd name="connsiteY6" fmla="*/ 1812175 h 1889760"/>
                <a:gd name="connsiteX7" fmla="*/ 243840 w 3895898"/>
                <a:gd name="connsiteY7" fmla="*/ 1790008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706880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53193 w 3895898"/>
                <a:gd name="connsiteY36" fmla="*/ 1379913 h 1889760"/>
                <a:gd name="connsiteX37" fmla="*/ 975360 w 3895898"/>
                <a:gd name="connsiteY37" fmla="*/ 1368829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17339 w 3895898"/>
                <a:gd name="connsiteY70" fmla="*/ 778061 h 1889760"/>
                <a:gd name="connsiteX71" fmla="*/ 1889760 w 3895898"/>
                <a:gd name="connsiteY71" fmla="*/ 742604 h 1889760"/>
                <a:gd name="connsiteX72" fmla="*/ 1900468 w 3895898"/>
                <a:gd name="connsiteY72" fmla="*/ 719307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199726 w 3895898"/>
                <a:gd name="connsiteY82" fmla="*/ 547510 h 1889760"/>
                <a:gd name="connsiteX83" fmla="*/ 2219310 w 3895898"/>
                <a:gd name="connsiteY83" fmla="*/ 539386 h 1889760"/>
                <a:gd name="connsiteX84" fmla="*/ 2235936 w 3895898"/>
                <a:gd name="connsiteY84" fmla="*/ 533844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48859 w 3895898"/>
                <a:gd name="connsiteY95" fmla="*/ 381632 h 1889760"/>
                <a:gd name="connsiteX96" fmla="*/ 2588029 w 3895898"/>
                <a:gd name="connsiteY96" fmla="*/ 371302 h 1889760"/>
                <a:gd name="connsiteX97" fmla="*/ 2604655 w 3895898"/>
                <a:gd name="connsiteY97" fmla="*/ 356882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90741 w 3895898"/>
                <a:gd name="connsiteY100" fmla="*/ 315131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9787 w 3895898"/>
                <a:gd name="connsiteY103" fmla="*/ 282256 h 1889760"/>
                <a:gd name="connsiteX104" fmla="*/ 2820786 w 3895898"/>
                <a:gd name="connsiteY104" fmla="*/ 266008 h 1889760"/>
                <a:gd name="connsiteX105" fmla="*/ 2842953 w 3895898"/>
                <a:gd name="connsiteY105" fmla="*/ 260466 h 1889760"/>
                <a:gd name="connsiteX106" fmla="*/ 2870286 w 3895898"/>
                <a:gd name="connsiteY106" fmla="*/ 237545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81769 w 3895898"/>
                <a:gd name="connsiteY121" fmla="*/ 60207 h 1889760"/>
                <a:gd name="connsiteX122" fmla="*/ 3585557 w 3895898"/>
                <a:gd name="connsiteY122" fmla="*/ 43204 h 1889760"/>
                <a:gd name="connsiteX123" fmla="*/ 3638392 w 3895898"/>
                <a:gd name="connsiteY123" fmla="*/ 29162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7338 w 3895898"/>
                <a:gd name="connsiteY4" fmla="*/ 1828800 h 1889760"/>
                <a:gd name="connsiteX5" fmla="*/ 193964 w 3895898"/>
                <a:gd name="connsiteY5" fmla="*/ 1817717 h 1889760"/>
                <a:gd name="connsiteX6" fmla="*/ 210589 w 3895898"/>
                <a:gd name="connsiteY6" fmla="*/ 1812175 h 1889760"/>
                <a:gd name="connsiteX7" fmla="*/ 243840 w 3895898"/>
                <a:gd name="connsiteY7" fmla="*/ 1790008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706880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53193 w 3895898"/>
                <a:gd name="connsiteY36" fmla="*/ 1379913 h 1889760"/>
                <a:gd name="connsiteX37" fmla="*/ 975360 w 3895898"/>
                <a:gd name="connsiteY37" fmla="*/ 1368829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17339 w 3895898"/>
                <a:gd name="connsiteY70" fmla="*/ 778061 h 1889760"/>
                <a:gd name="connsiteX71" fmla="*/ 1889760 w 3895898"/>
                <a:gd name="connsiteY71" fmla="*/ 742604 h 1889760"/>
                <a:gd name="connsiteX72" fmla="*/ 1900468 w 3895898"/>
                <a:gd name="connsiteY72" fmla="*/ 719307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199726 w 3895898"/>
                <a:gd name="connsiteY82" fmla="*/ 547510 h 1889760"/>
                <a:gd name="connsiteX83" fmla="*/ 2219310 w 3895898"/>
                <a:gd name="connsiteY83" fmla="*/ 539386 h 1889760"/>
                <a:gd name="connsiteX84" fmla="*/ 2235936 w 3895898"/>
                <a:gd name="connsiteY84" fmla="*/ 533844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48859 w 3895898"/>
                <a:gd name="connsiteY95" fmla="*/ 381632 h 1889760"/>
                <a:gd name="connsiteX96" fmla="*/ 2588029 w 3895898"/>
                <a:gd name="connsiteY96" fmla="*/ 371302 h 1889760"/>
                <a:gd name="connsiteX97" fmla="*/ 2604655 w 3895898"/>
                <a:gd name="connsiteY97" fmla="*/ 356882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90741 w 3895898"/>
                <a:gd name="connsiteY100" fmla="*/ 315131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9787 w 3895898"/>
                <a:gd name="connsiteY103" fmla="*/ 282256 h 1889760"/>
                <a:gd name="connsiteX104" fmla="*/ 2820786 w 3895898"/>
                <a:gd name="connsiteY104" fmla="*/ 266008 h 1889760"/>
                <a:gd name="connsiteX105" fmla="*/ 2837035 w 3895898"/>
                <a:gd name="connsiteY105" fmla="*/ 248629 h 1889760"/>
                <a:gd name="connsiteX106" fmla="*/ 2870286 w 3895898"/>
                <a:gd name="connsiteY106" fmla="*/ 237545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81769 w 3895898"/>
                <a:gd name="connsiteY121" fmla="*/ 60207 h 1889760"/>
                <a:gd name="connsiteX122" fmla="*/ 3585557 w 3895898"/>
                <a:gd name="connsiteY122" fmla="*/ 43204 h 1889760"/>
                <a:gd name="connsiteX123" fmla="*/ 3638392 w 3895898"/>
                <a:gd name="connsiteY123" fmla="*/ 29162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1419 w 3895898"/>
                <a:gd name="connsiteY4" fmla="*/ 1816963 h 1889760"/>
                <a:gd name="connsiteX5" fmla="*/ 193964 w 3895898"/>
                <a:gd name="connsiteY5" fmla="*/ 1817717 h 1889760"/>
                <a:gd name="connsiteX6" fmla="*/ 210589 w 3895898"/>
                <a:gd name="connsiteY6" fmla="*/ 1812175 h 1889760"/>
                <a:gd name="connsiteX7" fmla="*/ 243840 w 3895898"/>
                <a:gd name="connsiteY7" fmla="*/ 1790008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706880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53193 w 3895898"/>
                <a:gd name="connsiteY36" fmla="*/ 1379913 h 1889760"/>
                <a:gd name="connsiteX37" fmla="*/ 975360 w 3895898"/>
                <a:gd name="connsiteY37" fmla="*/ 1368829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17339 w 3895898"/>
                <a:gd name="connsiteY70" fmla="*/ 778061 h 1889760"/>
                <a:gd name="connsiteX71" fmla="*/ 1889760 w 3895898"/>
                <a:gd name="connsiteY71" fmla="*/ 742604 h 1889760"/>
                <a:gd name="connsiteX72" fmla="*/ 1900468 w 3895898"/>
                <a:gd name="connsiteY72" fmla="*/ 719307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199726 w 3895898"/>
                <a:gd name="connsiteY82" fmla="*/ 547510 h 1889760"/>
                <a:gd name="connsiteX83" fmla="*/ 2219310 w 3895898"/>
                <a:gd name="connsiteY83" fmla="*/ 539386 h 1889760"/>
                <a:gd name="connsiteX84" fmla="*/ 2235936 w 3895898"/>
                <a:gd name="connsiteY84" fmla="*/ 533844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48859 w 3895898"/>
                <a:gd name="connsiteY95" fmla="*/ 381632 h 1889760"/>
                <a:gd name="connsiteX96" fmla="*/ 2588029 w 3895898"/>
                <a:gd name="connsiteY96" fmla="*/ 371302 h 1889760"/>
                <a:gd name="connsiteX97" fmla="*/ 2604655 w 3895898"/>
                <a:gd name="connsiteY97" fmla="*/ 356882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90741 w 3895898"/>
                <a:gd name="connsiteY100" fmla="*/ 315131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9787 w 3895898"/>
                <a:gd name="connsiteY103" fmla="*/ 282256 h 1889760"/>
                <a:gd name="connsiteX104" fmla="*/ 2820786 w 3895898"/>
                <a:gd name="connsiteY104" fmla="*/ 266008 h 1889760"/>
                <a:gd name="connsiteX105" fmla="*/ 2837035 w 3895898"/>
                <a:gd name="connsiteY105" fmla="*/ 248629 h 1889760"/>
                <a:gd name="connsiteX106" fmla="*/ 2870286 w 3895898"/>
                <a:gd name="connsiteY106" fmla="*/ 237545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81769 w 3895898"/>
                <a:gd name="connsiteY121" fmla="*/ 60207 h 1889760"/>
                <a:gd name="connsiteX122" fmla="*/ 3585557 w 3895898"/>
                <a:gd name="connsiteY122" fmla="*/ 43204 h 1889760"/>
                <a:gd name="connsiteX123" fmla="*/ 3638392 w 3895898"/>
                <a:gd name="connsiteY123" fmla="*/ 29162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1419 w 3895898"/>
                <a:gd name="connsiteY4" fmla="*/ 1816963 h 1889760"/>
                <a:gd name="connsiteX5" fmla="*/ 193964 w 3895898"/>
                <a:gd name="connsiteY5" fmla="*/ 1817717 h 1889760"/>
                <a:gd name="connsiteX6" fmla="*/ 210589 w 3895898"/>
                <a:gd name="connsiteY6" fmla="*/ 1800338 h 1889760"/>
                <a:gd name="connsiteX7" fmla="*/ 243840 w 3895898"/>
                <a:gd name="connsiteY7" fmla="*/ 1790008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706880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53193 w 3895898"/>
                <a:gd name="connsiteY36" fmla="*/ 1379913 h 1889760"/>
                <a:gd name="connsiteX37" fmla="*/ 975360 w 3895898"/>
                <a:gd name="connsiteY37" fmla="*/ 1368829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17339 w 3895898"/>
                <a:gd name="connsiteY70" fmla="*/ 778061 h 1889760"/>
                <a:gd name="connsiteX71" fmla="*/ 1889760 w 3895898"/>
                <a:gd name="connsiteY71" fmla="*/ 742604 h 1889760"/>
                <a:gd name="connsiteX72" fmla="*/ 1900468 w 3895898"/>
                <a:gd name="connsiteY72" fmla="*/ 719307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199726 w 3895898"/>
                <a:gd name="connsiteY82" fmla="*/ 547510 h 1889760"/>
                <a:gd name="connsiteX83" fmla="*/ 2219310 w 3895898"/>
                <a:gd name="connsiteY83" fmla="*/ 539386 h 1889760"/>
                <a:gd name="connsiteX84" fmla="*/ 2235936 w 3895898"/>
                <a:gd name="connsiteY84" fmla="*/ 533844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48859 w 3895898"/>
                <a:gd name="connsiteY95" fmla="*/ 381632 h 1889760"/>
                <a:gd name="connsiteX96" fmla="*/ 2588029 w 3895898"/>
                <a:gd name="connsiteY96" fmla="*/ 371302 h 1889760"/>
                <a:gd name="connsiteX97" fmla="*/ 2604655 w 3895898"/>
                <a:gd name="connsiteY97" fmla="*/ 356882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90741 w 3895898"/>
                <a:gd name="connsiteY100" fmla="*/ 315131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9787 w 3895898"/>
                <a:gd name="connsiteY103" fmla="*/ 282256 h 1889760"/>
                <a:gd name="connsiteX104" fmla="*/ 2820786 w 3895898"/>
                <a:gd name="connsiteY104" fmla="*/ 266008 h 1889760"/>
                <a:gd name="connsiteX105" fmla="*/ 2837035 w 3895898"/>
                <a:gd name="connsiteY105" fmla="*/ 248629 h 1889760"/>
                <a:gd name="connsiteX106" fmla="*/ 2870286 w 3895898"/>
                <a:gd name="connsiteY106" fmla="*/ 237545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81769 w 3895898"/>
                <a:gd name="connsiteY121" fmla="*/ 60207 h 1889760"/>
                <a:gd name="connsiteX122" fmla="*/ 3585557 w 3895898"/>
                <a:gd name="connsiteY122" fmla="*/ 43204 h 1889760"/>
                <a:gd name="connsiteX123" fmla="*/ 3638392 w 3895898"/>
                <a:gd name="connsiteY123" fmla="*/ 29162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1419 w 3895898"/>
                <a:gd name="connsiteY4" fmla="*/ 1816963 h 1889760"/>
                <a:gd name="connsiteX5" fmla="*/ 193964 w 3895898"/>
                <a:gd name="connsiteY5" fmla="*/ 1817717 h 1889760"/>
                <a:gd name="connsiteX6" fmla="*/ 210589 w 3895898"/>
                <a:gd name="connsiteY6" fmla="*/ 1800338 h 1889760"/>
                <a:gd name="connsiteX7" fmla="*/ 237921 w 3895898"/>
                <a:gd name="connsiteY7" fmla="*/ 1775212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706880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53193 w 3895898"/>
                <a:gd name="connsiteY36" fmla="*/ 1379913 h 1889760"/>
                <a:gd name="connsiteX37" fmla="*/ 975360 w 3895898"/>
                <a:gd name="connsiteY37" fmla="*/ 1368829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17339 w 3895898"/>
                <a:gd name="connsiteY70" fmla="*/ 778061 h 1889760"/>
                <a:gd name="connsiteX71" fmla="*/ 1889760 w 3895898"/>
                <a:gd name="connsiteY71" fmla="*/ 742604 h 1889760"/>
                <a:gd name="connsiteX72" fmla="*/ 1900468 w 3895898"/>
                <a:gd name="connsiteY72" fmla="*/ 719307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199726 w 3895898"/>
                <a:gd name="connsiteY82" fmla="*/ 547510 h 1889760"/>
                <a:gd name="connsiteX83" fmla="*/ 2219310 w 3895898"/>
                <a:gd name="connsiteY83" fmla="*/ 539386 h 1889760"/>
                <a:gd name="connsiteX84" fmla="*/ 2235936 w 3895898"/>
                <a:gd name="connsiteY84" fmla="*/ 533844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48859 w 3895898"/>
                <a:gd name="connsiteY95" fmla="*/ 381632 h 1889760"/>
                <a:gd name="connsiteX96" fmla="*/ 2588029 w 3895898"/>
                <a:gd name="connsiteY96" fmla="*/ 371302 h 1889760"/>
                <a:gd name="connsiteX97" fmla="*/ 2604655 w 3895898"/>
                <a:gd name="connsiteY97" fmla="*/ 356882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90741 w 3895898"/>
                <a:gd name="connsiteY100" fmla="*/ 315131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9787 w 3895898"/>
                <a:gd name="connsiteY103" fmla="*/ 282256 h 1889760"/>
                <a:gd name="connsiteX104" fmla="*/ 2820786 w 3895898"/>
                <a:gd name="connsiteY104" fmla="*/ 266008 h 1889760"/>
                <a:gd name="connsiteX105" fmla="*/ 2837035 w 3895898"/>
                <a:gd name="connsiteY105" fmla="*/ 248629 h 1889760"/>
                <a:gd name="connsiteX106" fmla="*/ 2870286 w 3895898"/>
                <a:gd name="connsiteY106" fmla="*/ 237545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81769 w 3895898"/>
                <a:gd name="connsiteY121" fmla="*/ 60207 h 1889760"/>
                <a:gd name="connsiteX122" fmla="*/ 3585557 w 3895898"/>
                <a:gd name="connsiteY122" fmla="*/ 43204 h 1889760"/>
                <a:gd name="connsiteX123" fmla="*/ 3638392 w 3895898"/>
                <a:gd name="connsiteY123" fmla="*/ 29162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1419 w 3895898"/>
                <a:gd name="connsiteY4" fmla="*/ 1816963 h 1889760"/>
                <a:gd name="connsiteX5" fmla="*/ 193964 w 3895898"/>
                <a:gd name="connsiteY5" fmla="*/ 1817717 h 1889760"/>
                <a:gd name="connsiteX6" fmla="*/ 210589 w 3895898"/>
                <a:gd name="connsiteY6" fmla="*/ 1800338 h 1889760"/>
                <a:gd name="connsiteX7" fmla="*/ 237921 w 3895898"/>
                <a:gd name="connsiteY7" fmla="*/ 1775212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695044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53193 w 3895898"/>
                <a:gd name="connsiteY36" fmla="*/ 1379913 h 1889760"/>
                <a:gd name="connsiteX37" fmla="*/ 975360 w 3895898"/>
                <a:gd name="connsiteY37" fmla="*/ 1368829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17339 w 3895898"/>
                <a:gd name="connsiteY70" fmla="*/ 778061 h 1889760"/>
                <a:gd name="connsiteX71" fmla="*/ 1889760 w 3895898"/>
                <a:gd name="connsiteY71" fmla="*/ 742604 h 1889760"/>
                <a:gd name="connsiteX72" fmla="*/ 1900468 w 3895898"/>
                <a:gd name="connsiteY72" fmla="*/ 719307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199726 w 3895898"/>
                <a:gd name="connsiteY82" fmla="*/ 547510 h 1889760"/>
                <a:gd name="connsiteX83" fmla="*/ 2219310 w 3895898"/>
                <a:gd name="connsiteY83" fmla="*/ 539386 h 1889760"/>
                <a:gd name="connsiteX84" fmla="*/ 2235936 w 3895898"/>
                <a:gd name="connsiteY84" fmla="*/ 533844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48859 w 3895898"/>
                <a:gd name="connsiteY95" fmla="*/ 381632 h 1889760"/>
                <a:gd name="connsiteX96" fmla="*/ 2588029 w 3895898"/>
                <a:gd name="connsiteY96" fmla="*/ 371302 h 1889760"/>
                <a:gd name="connsiteX97" fmla="*/ 2604655 w 3895898"/>
                <a:gd name="connsiteY97" fmla="*/ 356882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90741 w 3895898"/>
                <a:gd name="connsiteY100" fmla="*/ 315131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9787 w 3895898"/>
                <a:gd name="connsiteY103" fmla="*/ 282256 h 1889760"/>
                <a:gd name="connsiteX104" fmla="*/ 2820786 w 3895898"/>
                <a:gd name="connsiteY104" fmla="*/ 266008 h 1889760"/>
                <a:gd name="connsiteX105" fmla="*/ 2837035 w 3895898"/>
                <a:gd name="connsiteY105" fmla="*/ 248629 h 1889760"/>
                <a:gd name="connsiteX106" fmla="*/ 2870286 w 3895898"/>
                <a:gd name="connsiteY106" fmla="*/ 237545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81769 w 3895898"/>
                <a:gd name="connsiteY121" fmla="*/ 60207 h 1889760"/>
                <a:gd name="connsiteX122" fmla="*/ 3585557 w 3895898"/>
                <a:gd name="connsiteY122" fmla="*/ 43204 h 1889760"/>
                <a:gd name="connsiteX123" fmla="*/ 3638392 w 3895898"/>
                <a:gd name="connsiteY123" fmla="*/ 29162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1419 w 3895898"/>
                <a:gd name="connsiteY4" fmla="*/ 1816963 h 1889760"/>
                <a:gd name="connsiteX5" fmla="*/ 193964 w 3895898"/>
                <a:gd name="connsiteY5" fmla="*/ 1817717 h 1889760"/>
                <a:gd name="connsiteX6" fmla="*/ 210589 w 3895898"/>
                <a:gd name="connsiteY6" fmla="*/ 1800338 h 1889760"/>
                <a:gd name="connsiteX7" fmla="*/ 237921 w 3895898"/>
                <a:gd name="connsiteY7" fmla="*/ 1775212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695044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53193 w 3895898"/>
                <a:gd name="connsiteY36" fmla="*/ 1379913 h 1889760"/>
                <a:gd name="connsiteX37" fmla="*/ 969442 w 3895898"/>
                <a:gd name="connsiteY37" fmla="*/ 1359951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17339 w 3895898"/>
                <a:gd name="connsiteY70" fmla="*/ 778061 h 1889760"/>
                <a:gd name="connsiteX71" fmla="*/ 1889760 w 3895898"/>
                <a:gd name="connsiteY71" fmla="*/ 742604 h 1889760"/>
                <a:gd name="connsiteX72" fmla="*/ 1900468 w 3895898"/>
                <a:gd name="connsiteY72" fmla="*/ 719307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199726 w 3895898"/>
                <a:gd name="connsiteY82" fmla="*/ 547510 h 1889760"/>
                <a:gd name="connsiteX83" fmla="*/ 2219310 w 3895898"/>
                <a:gd name="connsiteY83" fmla="*/ 539386 h 1889760"/>
                <a:gd name="connsiteX84" fmla="*/ 2235936 w 3895898"/>
                <a:gd name="connsiteY84" fmla="*/ 533844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48859 w 3895898"/>
                <a:gd name="connsiteY95" fmla="*/ 381632 h 1889760"/>
                <a:gd name="connsiteX96" fmla="*/ 2588029 w 3895898"/>
                <a:gd name="connsiteY96" fmla="*/ 371302 h 1889760"/>
                <a:gd name="connsiteX97" fmla="*/ 2604655 w 3895898"/>
                <a:gd name="connsiteY97" fmla="*/ 356882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90741 w 3895898"/>
                <a:gd name="connsiteY100" fmla="*/ 315131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9787 w 3895898"/>
                <a:gd name="connsiteY103" fmla="*/ 282256 h 1889760"/>
                <a:gd name="connsiteX104" fmla="*/ 2820786 w 3895898"/>
                <a:gd name="connsiteY104" fmla="*/ 266008 h 1889760"/>
                <a:gd name="connsiteX105" fmla="*/ 2837035 w 3895898"/>
                <a:gd name="connsiteY105" fmla="*/ 248629 h 1889760"/>
                <a:gd name="connsiteX106" fmla="*/ 2870286 w 3895898"/>
                <a:gd name="connsiteY106" fmla="*/ 237545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81769 w 3895898"/>
                <a:gd name="connsiteY121" fmla="*/ 60207 h 1889760"/>
                <a:gd name="connsiteX122" fmla="*/ 3585557 w 3895898"/>
                <a:gd name="connsiteY122" fmla="*/ 43204 h 1889760"/>
                <a:gd name="connsiteX123" fmla="*/ 3638392 w 3895898"/>
                <a:gd name="connsiteY123" fmla="*/ 29162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1419 w 3895898"/>
                <a:gd name="connsiteY4" fmla="*/ 1816963 h 1889760"/>
                <a:gd name="connsiteX5" fmla="*/ 193964 w 3895898"/>
                <a:gd name="connsiteY5" fmla="*/ 1817717 h 1889760"/>
                <a:gd name="connsiteX6" fmla="*/ 210589 w 3895898"/>
                <a:gd name="connsiteY6" fmla="*/ 1800338 h 1889760"/>
                <a:gd name="connsiteX7" fmla="*/ 237921 w 3895898"/>
                <a:gd name="connsiteY7" fmla="*/ 1775212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695044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41356 w 3895898"/>
                <a:gd name="connsiteY36" fmla="*/ 1371035 h 1889760"/>
                <a:gd name="connsiteX37" fmla="*/ 969442 w 3895898"/>
                <a:gd name="connsiteY37" fmla="*/ 1359951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51462 w 3895898"/>
                <a:gd name="connsiteY63" fmla="*/ 903317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17339 w 3895898"/>
                <a:gd name="connsiteY70" fmla="*/ 778061 h 1889760"/>
                <a:gd name="connsiteX71" fmla="*/ 1889760 w 3895898"/>
                <a:gd name="connsiteY71" fmla="*/ 742604 h 1889760"/>
                <a:gd name="connsiteX72" fmla="*/ 1900468 w 3895898"/>
                <a:gd name="connsiteY72" fmla="*/ 719307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199726 w 3895898"/>
                <a:gd name="connsiteY82" fmla="*/ 547510 h 1889760"/>
                <a:gd name="connsiteX83" fmla="*/ 2219310 w 3895898"/>
                <a:gd name="connsiteY83" fmla="*/ 539386 h 1889760"/>
                <a:gd name="connsiteX84" fmla="*/ 2235936 w 3895898"/>
                <a:gd name="connsiteY84" fmla="*/ 533844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48859 w 3895898"/>
                <a:gd name="connsiteY95" fmla="*/ 381632 h 1889760"/>
                <a:gd name="connsiteX96" fmla="*/ 2588029 w 3895898"/>
                <a:gd name="connsiteY96" fmla="*/ 371302 h 1889760"/>
                <a:gd name="connsiteX97" fmla="*/ 2604655 w 3895898"/>
                <a:gd name="connsiteY97" fmla="*/ 356882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90741 w 3895898"/>
                <a:gd name="connsiteY100" fmla="*/ 315131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9787 w 3895898"/>
                <a:gd name="connsiteY103" fmla="*/ 282256 h 1889760"/>
                <a:gd name="connsiteX104" fmla="*/ 2820786 w 3895898"/>
                <a:gd name="connsiteY104" fmla="*/ 266008 h 1889760"/>
                <a:gd name="connsiteX105" fmla="*/ 2837035 w 3895898"/>
                <a:gd name="connsiteY105" fmla="*/ 248629 h 1889760"/>
                <a:gd name="connsiteX106" fmla="*/ 2870286 w 3895898"/>
                <a:gd name="connsiteY106" fmla="*/ 237545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81769 w 3895898"/>
                <a:gd name="connsiteY121" fmla="*/ 60207 h 1889760"/>
                <a:gd name="connsiteX122" fmla="*/ 3585557 w 3895898"/>
                <a:gd name="connsiteY122" fmla="*/ 43204 h 1889760"/>
                <a:gd name="connsiteX123" fmla="*/ 3638392 w 3895898"/>
                <a:gd name="connsiteY123" fmla="*/ 29162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1419 w 3895898"/>
                <a:gd name="connsiteY4" fmla="*/ 1816963 h 1889760"/>
                <a:gd name="connsiteX5" fmla="*/ 193964 w 3895898"/>
                <a:gd name="connsiteY5" fmla="*/ 1817717 h 1889760"/>
                <a:gd name="connsiteX6" fmla="*/ 210589 w 3895898"/>
                <a:gd name="connsiteY6" fmla="*/ 1800338 h 1889760"/>
                <a:gd name="connsiteX7" fmla="*/ 237921 w 3895898"/>
                <a:gd name="connsiteY7" fmla="*/ 1775212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695044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41356 w 3895898"/>
                <a:gd name="connsiteY36" fmla="*/ 1371035 h 1889760"/>
                <a:gd name="connsiteX37" fmla="*/ 969442 w 3895898"/>
                <a:gd name="connsiteY37" fmla="*/ 1359951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39625 w 3895898"/>
                <a:gd name="connsiteY63" fmla="*/ 897398 h 1889760"/>
                <a:gd name="connsiteX64" fmla="*/ 1684713 w 3895898"/>
                <a:gd name="connsiteY64" fmla="*/ 881149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17339 w 3895898"/>
                <a:gd name="connsiteY70" fmla="*/ 778061 h 1889760"/>
                <a:gd name="connsiteX71" fmla="*/ 1889760 w 3895898"/>
                <a:gd name="connsiteY71" fmla="*/ 742604 h 1889760"/>
                <a:gd name="connsiteX72" fmla="*/ 1900468 w 3895898"/>
                <a:gd name="connsiteY72" fmla="*/ 719307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199726 w 3895898"/>
                <a:gd name="connsiteY82" fmla="*/ 547510 h 1889760"/>
                <a:gd name="connsiteX83" fmla="*/ 2219310 w 3895898"/>
                <a:gd name="connsiteY83" fmla="*/ 539386 h 1889760"/>
                <a:gd name="connsiteX84" fmla="*/ 2235936 w 3895898"/>
                <a:gd name="connsiteY84" fmla="*/ 533844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48859 w 3895898"/>
                <a:gd name="connsiteY95" fmla="*/ 381632 h 1889760"/>
                <a:gd name="connsiteX96" fmla="*/ 2588029 w 3895898"/>
                <a:gd name="connsiteY96" fmla="*/ 371302 h 1889760"/>
                <a:gd name="connsiteX97" fmla="*/ 2604655 w 3895898"/>
                <a:gd name="connsiteY97" fmla="*/ 356882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90741 w 3895898"/>
                <a:gd name="connsiteY100" fmla="*/ 315131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9787 w 3895898"/>
                <a:gd name="connsiteY103" fmla="*/ 282256 h 1889760"/>
                <a:gd name="connsiteX104" fmla="*/ 2820786 w 3895898"/>
                <a:gd name="connsiteY104" fmla="*/ 266008 h 1889760"/>
                <a:gd name="connsiteX105" fmla="*/ 2837035 w 3895898"/>
                <a:gd name="connsiteY105" fmla="*/ 248629 h 1889760"/>
                <a:gd name="connsiteX106" fmla="*/ 2870286 w 3895898"/>
                <a:gd name="connsiteY106" fmla="*/ 237545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81769 w 3895898"/>
                <a:gd name="connsiteY121" fmla="*/ 60207 h 1889760"/>
                <a:gd name="connsiteX122" fmla="*/ 3585557 w 3895898"/>
                <a:gd name="connsiteY122" fmla="*/ 43204 h 1889760"/>
                <a:gd name="connsiteX123" fmla="*/ 3638392 w 3895898"/>
                <a:gd name="connsiteY123" fmla="*/ 29162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1419 w 3895898"/>
                <a:gd name="connsiteY4" fmla="*/ 1816963 h 1889760"/>
                <a:gd name="connsiteX5" fmla="*/ 193964 w 3895898"/>
                <a:gd name="connsiteY5" fmla="*/ 1817717 h 1889760"/>
                <a:gd name="connsiteX6" fmla="*/ 210589 w 3895898"/>
                <a:gd name="connsiteY6" fmla="*/ 1800338 h 1889760"/>
                <a:gd name="connsiteX7" fmla="*/ 237921 w 3895898"/>
                <a:gd name="connsiteY7" fmla="*/ 1775212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695044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41356 w 3895898"/>
                <a:gd name="connsiteY36" fmla="*/ 1371035 h 1889760"/>
                <a:gd name="connsiteX37" fmla="*/ 969442 w 3895898"/>
                <a:gd name="connsiteY37" fmla="*/ 1359951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39625 w 3895898"/>
                <a:gd name="connsiteY63" fmla="*/ 897398 h 1889760"/>
                <a:gd name="connsiteX64" fmla="*/ 1678795 w 3895898"/>
                <a:gd name="connsiteY64" fmla="*/ 869312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8924 w 3895898"/>
                <a:gd name="connsiteY69" fmla="*/ 814648 h 1889760"/>
                <a:gd name="connsiteX70" fmla="*/ 1817339 w 3895898"/>
                <a:gd name="connsiteY70" fmla="*/ 778061 h 1889760"/>
                <a:gd name="connsiteX71" fmla="*/ 1889760 w 3895898"/>
                <a:gd name="connsiteY71" fmla="*/ 742604 h 1889760"/>
                <a:gd name="connsiteX72" fmla="*/ 1900468 w 3895898"/>
                <a:gd name="connsiteY72" fmla="*/ 719307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199726 w 3895898"/>
                <a:gd name="connsiteY82" fmla="*/ 547510 h 1889760"/>
                <a:gd name="connsiteX83" fmla="*/ 2219310 w 3895898"/>
                <a:gd name="connsiteY83" fmla="*/ 539386 h 1889760"/>
                <a:gd name="connsiteX84" fmla="*/ 2235936 w 3895898"/>
                <a:gd name="connsiteY84" fmla="*/ 533844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48859 w 3895898"/>
                <a:gd name="connsiteY95" fmla="*/ 381632 h 1889760"/>
                <a:gd name="connsiteX96" fmla="*/ 2588029 w 3895898"/>
                <a:gd name="connsiteY96" fmla="*/ 371302 h 1889760"/>
                <a:gd name="connsiteX97" fmla="*/ 2604655 w 3895898"/>
                <a:gd name="connsiteY97" fmla="*/ 356882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90741 w 3895898"/>
                <a:gd name="connsiteY100" fmla="*/ 315131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9787 w 3895898"/>
                <a:gd name="connsiteY103" fmla="*/ 282256 h 1889760"/>
                <a:gd name="connsiteX104" fmla="*/ 2820786 w 3895898"/>
                <a:gd name="connsiteY104" fmla="*/ 266008 h 1889760"/>
                <a:gd name="connsiteX105" fmla="*/ 2837035 w 3895898"/>
                <a:gd name="connsiteY105" fmla="*/ 248629 h 1889760"/>
                <a:gd name="connsiteX106" fmla="*/ 2870286 w 3895898"/>
                <a:gd name="connsiteY106" fmla="*/ 237545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81769 w 3895898"/>
                <a:gd name="connsiteY121" fmla="*/ 60207 h 1889760"/>
                <a:gd name="connsiteX122" fmla="*/ 3585557 w 3895898"/>
                <a:gd name="connsiteY122" fmla="*/ 43204 h 1889760"/>
                <a:gd name="connsiteX123" fmla="*/ 3638392 w 3895898"/>
                <a:gd name="connsiteY123" fmla="*/ 29162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  <a:gd name="connsiteX0" fmla="*/ 0 w 3895898"/>
                <a:gd name="connsiteY0" fmla="*/ 1889760 h 1889760"/>
                <a:gd name="connsiteX1" fmla="*/ 60960 w 3895898"/>
                <a:gd name="connsiteY1" fmla="*/ 1873135 h 1889760"/>
                <a:gd name="connsiteX2" fmla="*/ 77586 w 3895898"/>
                <a:gd name="connsiteY2" fmla="*/ 1862051 h 1889760"/>
                <a:gd name="connsiteX3" fmla="*/ 110836 w 3895898"/>
                <a:gd name="connsiteY3" fmla="*/ 1850968 h 1889760"/>
                <a:gd name="connsiteX4" fmla="*/ 171419 w 3895898"/>
                <a:gd name="connsiteY4" fmla="*/ 1816963 h 1889760"/>
                <a:gd name="connsiteX5" fmla="*/ 193964 w 3895898"/>
                <a:gd name="connsiteY5" fmla="*/ 1817717 h 1889760"/>
                <a:gd name="connsiteX6" fmla="*/ 210589 w 3895898"/>
                <a:gd name="connsiteY6" fmla="*/ 1800338 h 1889760"/>
                <a:gd name="connsiteX7" fmla="*/ 237921 w 3895898"/>
                <a:gd name="connsiteY7" fmla="*/ 1775212 h 1889760"/>
                <a:gd name="connsiteX8" fmla="*/ 293716 w 3895898"/>
                <a:gd name="connsiteY8" fmla="*/ 1756757 h 1889760"/>
                <a:gd name="connsiteX9" fmla="*/ 310342 w 3895898"/>
                <a:gd name="connsiteY9" fmla="*/ 1751215 h 1889760"/>
                <a:gd name="connsiteX10" fmla="*/ 343593 w 3895898"/>
                <a:gd name="connsiteY10" fmla="*/ 1729048 h 1889760"/>
                <a:gd name="connsiteX11" fmla="*/ 360218 w 3895898"/>
                <a:gd name="connsiteY11" fmla="*/ 1717964 h 1889760"/>
                <a:gd name="connsiteX12" fmla="*/ 393469 w 3895898"/>
                <a:gd name="connsiteY12" fmla="*/ 1695044 h 1889760"/>
                <a:gd name="connsiteX13" fmla="*/ 426720 w 3895898"/>
                <a:gd name="connsiteY13" fmla="*/ 1684713 h 1889760"/>
                <a:gd name="connsiteX14" fmla="*/ 459971 w 3895898"/>
                <a:gd name="connsiteY14" fmla="*/ 1662546 h 1889760"/>
                <a:gd name="connsiteX15" fmla="*/ 476596 w 3895898"/>
                <a:gd name="connsiteY15" fmla="*/ 1657004 h 1889760"/>
                <a:gd name="connsiteX16" fmla="*/ 493222 w 3895898"/>
                <a:gd name="connsiteY16" fmla="*/ 1645920 h 1889760"/>
                <a:gd name="connsiteX17" fmla="*/ 509847 w 3895898"/>
                <a:gd name="connsiteY17" fmla="*/ 1640378 h 1889760"/>
                <a:gd name="connsiteX18" fmla="*/ 543098 w 3895898"/>
                <a:gd name="connsiteY18" fmla="*/ 1618211 h 1889760"/>
                <a:gd name="connsiteX19" fmla="*/ 592975 w 3895898"/>
                <a:gd name="connsiteY19" fmla="*/ 1584960 h 1889760"/>
                <a:gd name="connsiteX20" fmla="*/ 609600 w 3895898"/>
                <a:gd name="connsiteY20" fmla="*/ 1579418 h 1889760"/>
                <a:gd name="connsiteX21" fmla="*/ 642851 w 3895898"/>
                <a:gd name="connsiteY21" fmla="*/ 1557251 h 1889760"/>
                <a:gd name="connsiteX22" fmla="*/ 665018 w 3895898"/>
                <a:gd name="connsiteY22" fmla="*/ 1546168 h 1889760"/>
                <a:gd name="connsiteX23" fmla="*/ 681644 w 3895898"/>
                <a:gd name="connsiteY23" fmla="*/ 1535084 h 1889760"/>
                <a:gd name="connsiteX24" fmla="*/ 698269 w 3895898"/>
                <a:gd name="connsiteY24" fmla="*/ 1529542 h 1889760"/>
                <a:gd name="connsiteX25" fmla="*/ 731520 w 3895898"/>
                <a:gd name="connsiteY25" fmla="*/ 1512917 h 1889760"/>
                <a:gd name="connsiteX26" fmla="*/ 748146 w 3895898"/>
                <a:gd name="connsiteY26" fmla="*/ 1501833 h 1889760"/>
                <a:gd name="connsiteX27" fmla="*/ 764771 w 3895898"/>
                <a:gd name="connsiteY27" fmla="*/ 1496291 h 1889760"/>
                <a:gd name="connsiteX28" fmla="*/ 770313 w 3895898"/>
                <a:gd name="connsiteY28" fmla="*/ 1479666 h 1889760"/>
                <a:gd name="connsiteX29" fmla="*/ 786938 w 3895898"/>
                <a:gd name="connsiteY29" fmla="*/ 1474124 h 1889760"/>
                <a:gd name="connsiteX30" fmla="*/ 836815 w 3895898"/>
                <a:gd name="connsiteY30" fmla="*/ 1440873 h 1889760"/>
                <a:gd name="connsiteX31" fmla="*/ 853440 w 3895898"/>
                <a:gd name="connsiteY31" fmla="*/ 1435331 h 1889760"/>
                <a:gd name="connsiteX32" fmla="*/ 870066 w 3895898"/>
                <a:gd name="connsiteY32" fmla="*/ 1424248 h 1889760"/>
                <a:gd name="connsiteX33" fmla="*/ 886691 w 3895898"/>
                <a:gd name="connsiteY33" fmla="*/ 1418706 h 1889760"/>
                <a:gd name="connsiteX34" fmla="*/ 903316 w 3895898"/>
                <a:gd name="connsiteY34" fmla="*/ 1407622 h 1889760"/>
                <a:gd name="connsiteX35" fmla="*/ 919942 w 3895898"/>
                <a:gd name="connsiteY35" fmla="*/ 1402080 h 1889760"/>
                <a:gd name="connsiteX36" fmla="*/ 941356 w 3895898"/>
                <a:gd name="connsiteY36" fmla="*/ 1371035 h 1889760"/>
                <a:gd name="connsiteX37" fmla="*/ 969442 w 3895898"/>
                <a:gd name="connsiteY37" fmla="*/ 1359951 h 1889760"/>
                <a:gd name="connsiteX38" fmla="*/ 1008611 w 3895898"/>
                <a:gd name="connsiteY38" fmla="*/ 1341120 h 1889760"/>
                <a:gd name="connsiteX39" fmla="*/ 1019695 w 3895898"/>
                <a:gd name="connsiteY39" fmla="*/ 1324495 h 1889760"/>
                <a:gd name="connsiteX40" fmla="*/ 1036320 w 3895898"/>
                <a:gd name="connsiteY40" fmla="*/ 1318953 h 1889760"/>
                <a:gd name="connsiteX41" fmla="*/ 1047404 w 3895898"/>
                <a:gd name="connsiteY41" fmla="*/ 1302328 h 1889760"/>
                <a:gd name="connsiteX42" fmla="*/ 1080655 w 3895898"/>
                <a:gd name="connsiteY42" fmla="*/ 1285702 h 1889760"/>
                <a:gd name="connsiteX43" fmla="*/ 1108364 w 3895898"/>
                <a:gd name="connsiteY43" fmla="*/ 1263535 h 1889760"/>
                <a:gd name="connsiteX44" fmla="*/ 1141615 w 3895898"/>
                <a:gd name="connsiteY44" fmla="*/ 1241368 h 1889760"/>
                <a:gd name="connsiteX45" fmla="*/ 1158240 w 3895898"/>
                <a:gd name="connsiteY45" fmla="*/ 1230284 h 1889760"/>
                <a:gd name="connsiteX46" fmla="*/ 1174866 w 3895898"/>
                <a:gd name="connsiteY46" fmla="*/ 1224742 h 1889760"/>
                <a:gd name="connsiteX47" fmla="*/ 1202575 w 3895898"/>
                <a:gd name="connsiteY47" fmla="*/ 1202575 h 1889760"/>
                <a:gd name="connsiteX48" fmla="*/ 1252451 w 3895898"/>
                <a:gd name="connsiteY48" fmla="*/ 1169324 h 1889760"/>
                <a:gd name="connsiteX49" fmla="*/ 1269076 w 3895898"/>
                <a:gd name="connsiteY49" fmla="*/ 1152698 h 1889760"/>
                <a:gd name="connsiteX50" fmla="*/ 1318953 w 3895898"/>
                <a:gd name="connsiteY50" fmla="*/ 1119448 h 1889760"/>
                <a:gd name="connsiteX51" fmla="*/ 1335578 w 3895898"/>
                <a:gd name="connsiteY51" fmla="*/ 1102822 h 1889760"/>
                <a:gd name="connsiteX52" fmla="*/ 1368829 w 3895898"/>
                <a:gd name="connsiteY52" fmla="*/ 1080655 h 1889760"/>
                <a:gd name="connsiteX53" fmla="*/ 1402080 w 3895898"/>
                <a:gd name="connsiteY53" fmla="*/ 1058488 h 1889760"/>
                <a:gd name="connsiteX54" fmla="*/ 1418706 w 3895898"/>
                <a:gd name="connsiteY54" fmla="*/ 1052946 h 1889760"/>
                <a:gd name="connsiteX55" fmla="*/ 1451956 w 3895898"/>
                <a:gd name="connsiteY55" fmla="*/ 1025237 h 1889760"/>
                <a:gd name="connsiteX56" fmla="*/ 1468582 w 3895898"/>
                <a:gd name="connsiteY56" fmla="*/ 1019695 h 1889760"/>
                <a:gd name="connsiteX57" fmla="*/ 1518458 w 3895898"/>
                <a:gd name="connsiteY57" fmla="*/ 986444 h 1889760"/>
                <a:gd name="connsiteX58" fmla="*/ 1551709 w 3895898"/>
                <a:gd name="connsiteY58" fmla="*/ 964277 h 1889760"/>
                <a:gd name="connsiteX59" fmla="*/ 1568335 w 3895898"/>
                <a:gd name="connsiteY59" fmla="*/ 958735 h 1889760"/>
                <a:gd name="connsiteX60" fmla="*/ 1584960 w 3895898"/>
                <a:gd name="connsiteY60" fmla="*/ 947651 h 1889760"/>
                <a:gd name="connsiteX61" fmla="*/ 1601586 w 3895898"/>
                <a:gd name="connsiteY61" fmla="*/ 931026 h 1889760"/>
                <a:gd name="connsiteX62" fmla="*/ 1618211 w 3895898"/>
                <a:gd name="connsiteY62" fmla="*/ 925484 h 1889760"/>
                <a:gd name="connsiteX63" fmla="*/ 1639625 w 3895898"/>
                <a:gd name="connsiteY63" fmla="*/ 897398 h 1889760"/>
                <a:gd name="connsiteX64" fmla="*/ 1678795 w 3895898"/>
                <a:gd name="connsiteY64" fmla="*/ 869312 h 1889760"/>
                <a:gd name="connsiteX65" fmla="*/ 1701338 w 3895898"/>
                <a:gd name="connsiteY65" fmla="*/ 870066 h 1889760"/>
                <a:gd name="connsiteX66" fmla="*/ 1712422 w 3895898"/>
                <a:gd name="connsiteY66" fmla="*/ 853440 h 1889760"/>
                <a:gd name="connsiteX67" fmla="*/ 1729047 w 3895898"/>
                <a:gd name="connsiteY67" fmla="*/ 847898 h 1889760"/>
                <a:gd name="connsiteX68" fmla="*/ 1762298 w 3895898"/>
                <a:gd name="connsiteY68" fmla="*/ 825731 h 1889760"/>
                <a:gd name="connsiteX69" fmla="*/ 1775965 w 3895898"/>
                <a:gd name="connsiteY69" fmla="*/ 802811 h 1889760"/>
                <a:gd name="connsiteX70" fmla="*/ 1817339 w 3895898"/>
                <a:gd name="connsiteY70" fmla="*/ 778061 h 1889760"/>
                <a:gd name="connsiteX71" fmla="*/ 1889760 w 3895898"/>
                <a:gd name="connsiteY71" fmla="*/ 742604 h 1889760"/>
                <a:gd name="connsiteX72" fmla="*/ 1900468 w 3895898"/>
                <a:gd name="connsiteY72" fmla="*/ 719307 h 1889760"/>
                <a:gd name="connsiteX73" fmla="*/ 1939636 w 3895898"/>
                <a:gd name="connsiteY73" fmla="*/ 714895 h 1889760"/>
                <a:gd name="connsiteX74" fmla="*/ 1956262 w 3895898"/>
                <a:gd name="connsiteY74" fmla="*/ 698269 h 1889760"/>
                <a:gd name="connsiteX75" fmla="*/ 1989513 w 3895898"/>
                <a:gd name="connsiteY75" fmla="*/ 676102 h 1889760"/>
                <a:gd name="connsiteX76" fmla="*/ 2006138 w 3895898"/>
                <a:gd name="connsiteY76" fmla="*/ 665018 h 1889760"/>
                <a:gd name="connsiteX77" fmla="*/ 2022764 w 3895898"/>
                <a:gd name="connsiteY77" fmla="*/ 653935 h 1889760"/>
                <a:gd name="connsiteX78" fmla="*/ 2056015 w 3895898"/>
                <a:gd name="connsiteY78" fmla="*/ 642851 h 1889760"/>
                <a:gd name="connsiteX79" fmla="*/ 2089266 w 3895898"/>
                <a:gd name="connsiteY79" fmla="*/ 620684 h 1889760"/>
                <a:gd name="connsiteX80" fmla="*/ 2155767 w 3895898"/>
                <a:gd name="connsiteY80" fmla="*/ 587433 h 1889760"/>
                <a:gd name="connsiteX81" fmla="*/ 2172393 w 3895898"/>
                <a:gd name="connsiteY81" fmla="*/ 576349 h 1889760"/>
                <a:gd name="connsiteX82" fmla="*/ 2199726 w 3895898"/>
                <a:gd name="connsiteY82" fmla="*/ 547510 h 1889760"/>
                <a:gd name="connsiteX83" fmla="*/ 2219310 w 3895898"/>
                <a:gd name="connsiteY83" fmla="*/ 539386 h 1889760"/>
                <a:gd name="connsiteX84" fmla="*/ 2235936 w 3895898"/>
                <a:gd name="connsiteY84" fmla="*/ 533844 h 1889760"/>
                <a:gd name="connsiteX85" fmla="*/ 2272146 w 3895898"/>
                <a:gd name="connsiteY85" fmla="*/ 526473 h 1889760"/>
                <a:gd name="connsiteX86" fmla="*/ 2288771 w 3895898"/>
                <a:gd name="connsiteY86" fmla="*/ 515389 h 1889760"/>
                <a:gd name="connsiteX87" fmla="*/ 2305396 w 3895898"/>
                <a:gd name="connsiteY87" fmla="*/ 509848 h 1889760"/>
                <a:gd name="connsiteX88" fmla="*/ 2322022 w 3895898"/>
                <a:gd name="connsiteY88" fmla="*/ 498764 h 1889760"/>
                <a:gd name="connsiteX89" fmla="*/ 2355273 w 3895898"/>
                <a:gd name="connsiteY89" fmla="*/ 487680 h 1889760"/>
                <a:gd name="connsiteX90" fmla="*/ 2388524 w 3895898"/>
                <a:gd name="connsiteY90" fmla="*/ 471055 h 1889760"/>
                <a:gd name="connsiteX91" fmla="*/ 2421775 w 3895898"/>
                <a:gd name="connsiteY91" fmla="*/ 454429 h 1889760"/>
                <a:gd name="connsiteX92" fmla="*/ 2438400 w 3895898"/>
                <a:gd name="connsiteY92" fmla="*/ 443346 h 1889760"/>
                <a:gd name="connsiteX93" fmla="*/ 2471651 w 3895898"/>
                <a:gd name="connsiteY93" fmla="*/ 432262 h 1889760"/>
                <a:gd name="connsiteX94" fmla="*/ 2504902 w 3895898"/>
                <a:gd name="connsiteY94" fmla="*/ 415637 h 1889760"/>
                <a:gd name="connsiteX95" fmla="*/ 2548859 w 3895898"/>
                <a:gd name="connsiteY95" fmla="*/ 381632 h 1889760"/>
                <a:gd name="connsiteX96" fmla="*/ 2588029 w 3895898"/>
                <a:gd name="connsiteY96" fmla="*/ 371302 h 1889760"/>
                <a:gd name="connsiteX97" fmla="*/ 2604655 w 3895898"/>
                <a:gd name="connsiteY97" fmla="*/ 356882 h 1889760"/>
                <a:gd name="connsiteX98" fmla="*/ 2637906 w 3895898"/>
                <a:gd name="connsiteY98" fmla="*/ 343593 h 1889760"/>
                <a:gd name="connsiteX99" fmla="*/ 2671156 w 3895898"/>
                <a:gd name="connsiteY99" fmla="*/ 332509 h 1889760"/>
                <a:gd name="connsiteX100" fmla="*/ 2690741 w 3895898"/>
                <a:gd name="connsiteY100" fmla="*/ 315131 h 1889760"/>
                <a:gd name="connsiteX101" fmla="*/ 2721033 w 3895898"/>
                <a:gd name="connsiteY101" fmla="*/ 310342 h 1889760"/>
                <a:gd name="connsiteX102" fmla="*/ 2737658 w 3895898"/>
                <a:gd name="connsiteY102" fmla="*/ 299258 h 1889760"/>
                <a:gd name="connsiteX103" fmla="*/ 2779787 w 3895898"/>
                <a:gd name="connsiteY103" fmla="*/ 282256 h 1889760"/>
                <a:gd name="connsiteX104" fmla="*/ 2820786 w 3895898"/>
                <a:gd name="connsiteY104" fmla="*/ 266008 h 1889760"/>
                <a:gd name="connsiteX105" fmla="*/ 2837035 w 3895898"/>
                <a:gd name="connsiteY105" fmla="*/ 248629 h 1889760"/>
                <a:gd name="connsiteX106" fmla="*/ 2870286 w 3895898"/>
                <a:gd name="connsiteY106" fmla="*/ 237545 h 1889760"/>
                <a:gd name="connsiteX107" fmla="*/ 2909455 w 3895898"/>
                <a:gd name="connsiteY107" fmla="*/ 232757 h 1889760"/>
                <a:gd name="connsiteX108" fmla="*/ 2926080 w 3895898"/>
                <a:gd name="connsiteY108" fmla="*/ 221673 h 1889760"/>
                <a:gd name="connsiteX109" fmla="*/ 2959331 w 3895898"/>
                <a:gd name="connsiteY109" fmla="*/ 210589 h 1889760"/>
                <a:gd name="connsiteX110" fmla="*/ 2975956 w 3895898"/>
                <a:gd name="connsiteY110" fmla="*/ 199506 h 1889760"/>
                <a:gd name="connsiteX111" fmla="*/ 3025833 w 3895898"/>
                <a:gd name="connsiteY111" fmla="*/ 182880 h 1889760"/>
                <a:gd name="connsiteX112" fmla="*/ 3042458 w 3895898"/>
                <a:gd name="connsiteY112" fmla="*/ 177338 h 1889760"/>
                <a:gd name="connsiteX113" fmla="*/ 3092335 w 3895898"/>
                <a:gd name="connsiteY113" fmla="*/ 155171 h 1889760"/>
                <a:gd name="connsiteX114" fmla="*/ 3125586 w 3895898"/>
                <a:gd name="connsiteY114" fmla="*/ 144088 h 1889760"/>
                <a:gd name="connsiteX115" fmla="*/ 3142211 w 3895898"/>
                <a:gd name="connsiteY115" fmla="*/ 138546 h 1889760"/>
                <a:gd name="connsiteX116" fmla="*/ 3164378 w 3895898"/>
                <a:gd name="connsiteY116" fmla="*/ 133004 h 1889760"/>
                <a:gd name="connsiteX117" fmla="*/ 3197629 w 3895898"/>
                <a:gd name="connsiteY117" fmla="*/ 121920 h 1889760"/>
                <a:gd name="connsiteX118" fmla="*/ 3264131 w 3895898"/>
                <a:gd name="connsiteY118" fmla="*/ 99753 h 1889760"/>
                <a:gd name="connsiteX119" fmla="*/ 3297382 w 3895898"/>
                <a:gd name="connsiteY119" fmla="*/ 88669 h 1889760"/>
                <a:gd name="connsiteX120" fmla="*/ 3386051 w 3895898"/>
                <a:gd name="connsiteY120" fmla="*/ 77586 h 1889760"/>
                <a:gd name="connsiteX121" fmla="*/ 3481769 w 3895898"/>
                <a:gd name="connsiteY121" fmla="*/ 60207 h 1889760"/>
                <a:gd name="connsiteX122" fmla="*/ 3585557 w 3895898"/>
                <a:gd name="connsiteY122" fmla="*/ 43204 h 1889760"/>
                <a:gd name="connsiteX123" fmla="*/ 3638392 w 3895898"/>
                <a:gd name="connsiteY123" fmla="*/ 29162 h 1889760"/>
                <a:gd name="connsiteX124" fmla="*/ 3676808 w 3895898"/>
                <a:gd name="connsiteY124" fmla="*/ 26956 h 1889760"/>
                <a:gd name="connsiteX125" fmla="*/ 3746269 w 3895898"/>
                <a:gd name="connsiteY125" fmla="*/ 16626 h 1889760"/>
                <a:gd name="connsiteX126" fmla="*/ 3834938 w 3895898"/>
                <a:gd name="connsiteY126" fmla="*/ 5542 h 1889760"/>
                <a:gd name="connsiteX127" fmla="*/ 3895898 w 3895898"/>
                <a:gd name="connsiteY127" fmla="*/ 0 h 188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3895898" h="1889760">
                  <a:moveTo>
                    <a:pt x="0" y="1889760"/>
                  </a:moveTo>
                  <a:cubicBezTo>
                    <a:pt x="39165" y="1881927"/>
                    <a:pt x="18773" y="1887196"/>
                    <a:pt x="60960" y="1873135"/>
                  </a:cubicBezTo>
                  <a:cubicBezTo>
                    <a:pt x="67279" y="1871029"/>
                    <a:pt x="71499" y="1864756"/>
                    <a:pt x="77586" y="1862051"/>
                  </a:cubicBezTo>
                  <a:cubicBezTo>
                    <a:pt x="88262" y="1857306"/>
                    <a:pt x="95197" y="1858483"/>
                    <a:pt x="110836" y="1850968"/>
                  </a:cubicBezTo>
                  <a:cubicBezTo>
                    <a:pt x="126475" y="1843453"/>
                    <a:pt x="151225" y="1828298"/>
                    <a:pt x="171419" y="1816963"/>
                  </a:cubicBezTo>
                  <a:cubicBezTo>
                    <a:pt x="177738" y="1814857"/>
                    <a:pt x="187436" y="1820488"/>
                    <a:pt x="193964" y="1817717"/>
                  </a:cubicBezTo>
                  <a:cubicBezTo>
                    <a:pt x="200492" y="1814946"/>
                    <a:pt x="203263" y="1807422"/>
                    <a:pt x="210589" y="1800338"/>
                  </a:cubicBezTo>
                  <a:cubicBezTo>
                    <a:pt x="217915" y="1793254"/>
                    <a:pt x="224066" y="1782476"/>
                    <a:pt x="237921" y="1775212"/>
                  </a:cubicBezTo>
                  <a:cubicBezTo>
                    <a:pt x="251776" y="1767948"/>
                    <a:pt x="281646" y="1760757"/>
                    <a:pt x="293716" y="1756757"/>
                  </a:cubicBezTo>
                  <a:lnTo>
                    <a:pt x="310342" y="1751215"/>
                  </a:lnTo>
                  <a:lnTo>
                    <a:pt x="343593" y="1729048"/>
                  </a:lnTo>
                  <a:cubicBezTo>
                    <a:pt x="349135" y="1725353"/>
                    <a:pt x="351905" y="1723631"/>
                    <a:pt x="360218" y="1717964"/>
                  </a:cubicBezTo>
                  <a:lnTo>
                    <a:pt x="393469" y="1695044"/>
                  </a:lnTo>
                  <a:cubicBezTo>
                    <a:pt x="406106" y="1690831"/>
                    <a:pt x="415636" y="1690129"/>
                    <a:pt x="426720" y="1684713"/>
                  </a:cubicBezTo>
                  <a:cubicBezTo>
                    <a:pt x="437804" y="1679297"/>
                    <a:pt x="448887" y="1669935"/>
                    <a:pt x="459971" y="1662546"/>
                  </a:cubicBezTo>
                  <a:cubicBezTo>
                    <a:pt x="464831" y="1659306"/>
                    <a:pt x="471371" y="1659616"/>
                    <a:pt x="476596" y="1657004"/>
                  </a:cubicBezTo>
                  <a:cubicBezTo>
                    <a:pt x="482553" y="1654025"/>
                    <a:pt x="487265" y="1648899"/>
                    <a:pt x="493222" y="1645920"/>
                  </a:cubicBezTo>
                  <a:cubicBezTo>
                    <a:pt x="498447" y="1643308"/>
                    <a:pt x="504741" y="1643215"/>
                    <a:pt x="509847" y="1640378"/>
                  </a:cubicBezTo>
                  <a:cubicBezTo>
                    <a:pt x="521492" y="1633909"/>
                    <a:pt x="532014" y="1625600"/>
                    <a:pt x="543098" y="1618211"/>
                  </a:cubicBezTo>
                  <a:lnTo>
                    <a:pt x="592975" y="1584960"/>
                  </a:lnTo>
                  <a:cubicBezTo>
                    <a:pt x="597835" y="1581720"/>
                    <a:pt x="604494" y="1582255"/>
                    <a:pt x="609600" y="1579418"/>
                  </a:cubicBezTo>
                  <a:cubicBezTo>
                    <a:pt x="621245" y="1572949"/>
                    <a:pt x="630936" y="1563208"/>
                    <a:pt x="642851" y="1557251"/>
                  </a:cubicBezTo>
                  <a:cubicBezTo>
                    <a:pt x="650240" y="1553557"/>
                    <a:pt x="657845" y="1550267"/>
                    <a:pt x="665018" y="1546168"/>
                  </a:cubicBezTo>
                  <a:cubicBezTo>
                    <a:pt x="670801" y="1542863"/>
                    <a:pt x="675687" y="1538063"/>
                    <a:pt x="681644" y="1535084"/>
                  </a:cubicBezTo>
                  <a:cubicBezTo>
                    <a:pt x="686869" y="1532472"/>
                    <a:pt x="693044" y="1532154"/>
                    <a:pt x="698269" y="1529542"/>
                  </a:cubicBezTo>
                  <a:cubicBezTo>
                    <a:pt x="741233" y="1508060"/>
                    <a:pt x="689741" y="1526842"/>
                    <a:pt x="731520" y="1512917"/>
                  </a:cubicBezTo>
                  <a:cubicBezTo>
                    <a:pt x="737062" y="1509222"/>
                    <a:pt x="742189" y="1504812"/>
                    <a:pt x="748146" y="1501833"/>
                  </a:cubicBezTo>
                  <a:cubicBezTo>
                    <a:pt x="753371" y="1499221"/>
                    <a:pt x="760640" y="1500422"/>
                    <a:pt x="764771" y="1496291"/>
                  </a:cubicBezTo>
                  <a:cubicBezTo>
                    <a:pt x="768902" y="1492160"/>
                    <a:pt x="766182" y="1483797"/>
                    <a:pt x="770313" y="1479666"/>
                  </a:cubicBezTo>
                  <a:cubicBezTo>
                    <a:pt x="774444" y="1475535"/>
                    <a:pt x="781832" y="1476961"/>
                    <a:pt x="786938" y="1474124"/>
                  </a:cubicBezTo>
                  <a:cubicBezTo>
                    <a:pt x="786942" y="1474122"/>
                    <a:pt x="828501" y="1446416"/>
                    <a:pt x="836815" y="1440873"/>
                  </a:cubicBezTo>
                  <a:cubicBezTo>
                    <a:pt x="841675" y="1437633"/>
                    <a:pt x="848215" y="1437943"/>
                    <a:pt x="853440" y="1435331"/>
                  </a:cubicBezTo>
                  <a:cubicBezTo>
                    <a:pt x="859397" y="1432352"/>
                    <a:pt x="864109" y="1427227"/>
                    <a:pt x="870066" y="1424248"/>
                  </a:cubicBezTo>
                  <a:cubicBezTo>
                    <a:pt x="875291" y="1421636"/>
                    <a:pt x="881466" y="1421319"/>
                    <a:pt x="886691" y="1418706"/>
                  </a:cubicBezTo>
                  <a:cubicBezTo>
                    <a:pt x="892648" y="1415727"/>
                    <a:pt x="897359" y="1410601"/>
                    <a:pt x="903316" y="1407622"/>
                  </a:cubicBezTo>
                  <a:cubicBezTo>
                    <a:pt x="908541" y="1405009"/>
                    <a:pt x="913602" y="1408178"/>
                    <a:pt x="919942" y="1402080"/>
                  </a:cubicBezTo>
                  <a:cubicBezTo>
                    <a:pt x="926282" y="1395982"/>
                    <a:pt x="933106" y="1378057"/>
                    <a:pt x="941356" y="1371035"/>
                  </a:cubicBezTo>
                  <a:cubicBezTo>
                    <a:pt x="949606" y="1364014"/>
                    <a:pt x="958233" y="1364937"/>
                    <a:pt x="969442" y="1359951"/>
                  </a:cubicBezTo>
                  <a:cubicBezTo>
                    <a:pt x="980651" y="1354965"/>
                    <a:pt x="1000236" y="1347029"/>
                    <a:pt x="1008611" y="1341120"/>
                  </a:cubicBezTo>
                  <a:cubicBezTo>
                    <a:pt x="1016986" y="1335211"/>
                    <a:pt x="1014494" y="1328656"/>
                    <a:pt x="1019695" y="1324495"/>
                  </a:cubicBezTo>
                  <a:cubicBezTo>
                    <a:pt x="1024256" y="1320846"/>
                    <a:pt x="1030778" y="1320800"/>
                    <a:pt x="1036320" y="1318953"/>
                  </a:cubicBezTo>
                  <a:cubicBezTo>
                    <a:pt x="1040015" y="1313411"/>
                    <a:pt x="1042694" y="1307038"/>
                    <a:pt x="1047404" y="1302328"/>
                  </a:cubicBezTo>
                  <a:cubicBezTo>
                    <a:pt x="1058148" y="1291584"/>
                    <a:pt x="1067132" y="1290210"/>
                    <a:pt x="1080655" y="1285702"/>
                  </a:cubicBezTo>
                  <a:cubicBezTo>
                    <a:pt x="1101133" y="1254984"/>
                    <a:pt x="1080021" y="1279281"/>
                    <a:pt x="1108364" y="1263535"/>
                  </a:cubicBezTo>
                  <a:cubicBezTo>
                    <a:pt x="1120009" y="1257066"/>
                    <a:pt x="1130531" y="1248757"/>
                    <a:pt x="1141615" y="1241368"/>
                  </a:cubicBezTo>
                  <a:cubicBezTo>
                    <a:pt x="1147157" y="1237673"/>
                    <a:pt x="1151921" y="1232390"/>
                    <a:pt x="1158240" y="1230284"/>
                  </a:cubicBezTo>
                  <a:lnTo>
                    <a:pt x="1174866" y="1224742"/>
                  </a:lnTo>
                  <a:cubicBezTo>
                    <a:pt x="1195344" y="1194024"/>
                    <a:pt x="1174232" y="1218321"/>
                    <a:pt x="1202575" y="1202575"/>
                  </a:cubicBezTo>
                  <a:cubicBezTo>
                    <a:pt x="1202592" y="1202565"/>
                    <a:pt x="1244130" y="1174872"/>
                    <a:pt x="1252451" y="1169324"/>
                  </a:cubicBezTo>
                  <a:cubicBezTo>
                    <a:pt x="1258972" y="1164976"/>
                    <a:pt x="1262890" y="1157510"/>
                    <a:pt x="1269076" y="1152698"/>
                  </a:cubicBezTo>
                  <a:cubicBezTo>
                    <a:pt x="1269093" y="1152684"/>
                    <a:pt x="1310631" y="1124996"/>
                    <a:pt x="1318953" y="1119448"/>
                  </a:cubicBezTo>
                  <a:cubicBezTo>
                    <a:pt x="1325474" y="1115101"/>
                    <a:pt x="1329392" y="1107634"/>
                    <a:pt x="1335578" y="1102822"/>
                  </a:cubicBezTo>
                  <a:cubicBezTo>
                    <a:pt x="1346093" y="1094644"/>
                    <a:pt x="1357745" y="1088044"/>
                    <a:pt x="1368829" y="1080655"/>
                  </a:cubicBezTo>
                  <a:lnTo>
                    <a:pt x="1402080" y="1058488"/>
                  </a:lnTo>
                  <a:lnTo>
                    <a:pt x="1418706" y="1052946"/>
                  </a:lnTo>
                  <a:cubicBezTo>
                    <a:pt x="1430963" y="1040688"/>
                    <a:pt x="1436524" y="1032953"/>
                    <a:pt x="1451956" y="1025237"/>
                  </a:cubicBezTo>
                  <a:cubicBezTo>
                    <a:pt x="1457181" y="1022625"/>
                    <a:pt x="1463040" y="1021542"/>
                    <a:pt x="1468582" y="1019695"/>
                  </a:cubicBezTo>
                  <a:lnTo>
                    <a:pt x="1518458" y="986444"/>
                  </a:lnTo>
                  <a:lnTo>
                    <a:pt x="1551709" y="964277"/>
                  </a:lnTo>
                  <a:lnTo>
                    <a:pt x="1568335" y="958735"/>
                  </a:lnTo>
                  <a:cubicBezTo>
                    <a:pt x="1573877" y="955040"/>
                    <a:pt x="1579843" y="951915"/>
                    <a:pt x="1584960" y="947651"/>
                  </a:cubicBezTo>
                  <a:cubicBezTo>
                    <a:pt x="1590981" y="942634"/>
                    <a:pt x="1595065" y="935373"/>
                    <a:pt x="1601586" y="931026"/>
                  </a:cubicBezTo>
                  <a:cubicBezTo>
                    <a:pt x="1606446" y="927786"/>
                    <a:pt x="1611871" y="931089"/>
                    <a:pt x="1618211" y="925484"/>
                  </a:cubicBezTo>
                  <a:cubicBezTo>
                    <a:pt x="1624551" y="919879"/>
                    <a:pt x="1629528" y="906760"/>
                    <a:pt x="1639625" y="897398"/>
                  </a:cubicBezTo>
                  <a:cubicBezTo>
                    <a:pt x="1649722" y="888036"/>
                    <a:pt x="1668510" y="873867"/>
                    <a:pt x="1678795" y="869312"/>
                  </a:cubicBezTo>
                  <a:cubicBezTo>
                    <a:pt x="1689081" y="864757"/>
                    <a:pt x="1695734" y="872711"/>
                    <a:pt x="1701338" y="870066"/>
                  </a:cubicBezTo>
                  <a:cubicBezTo>
                    <a:pt x="1706942" y="867421"/>
                    <a:pt x="1707221" y="857601"/>
                    <a:pt x="1712422" y="853440"/>
                  </a:cubicBezTo>
                  <a:cubicBezTo>
                    <a:pt x="1716983" y="849791"/>
                    <a:pt x="1723941" y="850735"/>
                    <a:pt x="1729047" y="847898"/>
                  </a:cubicBezTo>
                  <a:cubicBezTo>
                    <a:pt x="1740692" y="841429"/>
                    <a:pt x="1754478" y="833245"/>
                    <a:pt x="1762298" y="825731"/>
                  </a:cubicBezTo>
                  <a:cubicBezTo>
                    <a:pt x="1770118" y="818217"/>
                    <a:pt x="1766792" y="810756"/>
                    <a:pt x="1775965" y="802811"/>
                  </a:cubicBezTo>
                  <a:cubicBezTo>
                    <a:pt x="1785138" y="794866"/>
                    <a:pt x="1798373" y="788096"/>
                    <a:pt x="1817339" y="778061"/>
                  </a:cubicBezTo>
                  <a:cubicBezTo>
                    <a:pt x="1836305" y="768027"/>
                    <a:pt x="1875905" y="752396"/>
                    <a:pt x="1889760" y="742604"/>
                  </a:cubicBezTo>
                  <a:cubicBezTo>
                    <a:pt x="1903615" y="732812"/>
                    <a:pt x="1894926" y="721154"/>
                    <a:pt x="1900468" y="719307"/>
                  </a:cubicBezTo>
                  <a:cubicBezTo>
                    <a:pt x="1911551" y="711918"/>
                    <a:pt x="1930337" y="718401"/>
                    <a:pt x="1939636" y="714895"/>
                  </a:cubicBezTo>
                  <a:cubicBezTo>
                    <a:pt x="1948935" y="711389"/>
                    <a:pt x="1950075" y="703081"/>
                    <a:pt x="1956262" y="698269"/>
                  </a:cubicBezTo>
                  <a:cubicBezTo>
                    <a:pt x="1966777" y="690091"/>
                    <a:pt x="1978429" y="683491"/>
                    <a:pt x="1989513" y="676102"/>
                  </a:cubicBezTo>
                  <a:lnTo>
                    <a:pt x="2006138" y="665018"/>
                  </a:lnTo>
                  <a:cubicBezTo>
                    <a:pt x="2011680" y="661323"/>
                    <a:pt x="2016445" y="656041"/>
                    <a:pt x="2022764" y="653935"/>
                  </a:cubicBezTo>
                  <a:lnTo>
                    <a:pt x="2056015" y="642851"/>
                  </a:lnTo>
                  <a:cubicBezTo>
                    <a:pt x="2092911" y="605955"/>
                    <a:pt x="2053174" y="640735"/>
                    <a:pt x="2089266" y="620684"/>
                  </a:cubicBezTo>
                  <a:cubicBezTo>
                    <a:pt x="2153725" y="584873"/>
                    <a:pt x="2091032" y="609012"/>
                    <a:pt x="2155767" y="587433"/>
                  </a:cubicBezTo>
                  <a:cubicBezTo>
                    <a:pt x="2162086" y="585327"/>
                    <a:pt x="2165067" y="583003"/>
                    <a:pt x="2172393" y="576349"/>
                  </a:cubicBezTo>
                  <a:cubicBezTo>
                    <a:pt x="2179719" y="569695"/>
                    <a:pt x="2191907" y="553671"/>
                    <a:pt x="2199726" y="547510"/>
                  </a:cubicBezTo>
                  <a:cubicBezTo>
                    <a:pt x="2207546" y="541350"/>
                    <a:pt x="2213275" y="541664"/>
                    <a:pt x="2219310" y="539386"/>
                  </a:cubicBezTo>
                  <a:cubicBezTo>
                    <a:pt x="2225345" y="537108"/>
                    <a:pt x="2227130" y="535996"/>
                    <a:pt x="2235936" y="533844"/>
                  </a:cubicBezTo>
                  <a:cubicBezTo>
                    <a:pt x="2244742" y="531692"/>
                    <a:pt x="2263340" y="529549"/>
                    <a:pt x="2272146" y="526473"/>
                  </a:cubicBezTo>
                  <a:cubicBezTo>
                    <a:pt x="2280952" y="523397"/>
                    <a:pt x="2282452" y="517495"/>
                    <a:pt x="2288771" y="515389"/>
                  </a:cubicBezTo>
                  <a:lnTo>
                    <a:pt x="2305396" y="509848"/>
                  </a:lnTo>
                  <a:cubicBezTo>
                    <a:pt x="2310938" y="506153"/>
                    <a:pt x="2315935" y="501469"/>
                    <a:pt x="2322022" y="498764"/>
                  </a:cubicBezTo>
                  <a:cubicBezTo>
                    <a:pt x="2332698" y="494019"/>
                    <a:pt x="2345552" y="494161"/>
                    <a:pt x="2355273" y="487680"/>
                  </a:cubicBezTo>
                  <a:cubicBezTo>
                    <a:pt x="2376759" y="473357"/>
                    <a:pt x="2365580" y="478703"/>
                    <a:pt x="2388524" y="471055"/>
                  </a:cubicBezTo>
                  <a:cubicBezTo>
                    <a:pt x="2436158" y="439297"/>
                    <a:pt x="2375895" y="477368"/>
                    <a:pt x="2421775" y="454429"/>
                  </a:cubicBezTo>
                  <a:cubicBezTo>
                    <a:pt x="2427732" y="451451"/>
                    <a:pt x="2432314" y="446051"/>
                    <a:pt x="2438400" y="443346"/>
                  </a:cubicBezTo>
                  <a:cubicBezTo>
                    <a:pt x="2449076" y="438601"/>
                    <a:pt x="2461930" y="438743"/>
                    <a:pt x="2471651" y="432262"/>
                  </a:cubicBezTo>
                  <a:cubicBezTo>
                    <a:pt x="2493136" y="417937"/>
                    <a:pt x="2481957" y="423284"/>
                    <a:pt x="2504902" y="415637"/>
                  </a:cubicBezTo>
                  <a:cubicBezTo>
                    <a:pt x="2531248" y="398072"/>
                    <a:pt x="2509289" y="394822"/>
                    <a:pt x="2548859" y="381632"/>
                  </a:cubicBezTo>
                  <a:cubicBezTo>
                    <a:pt x="2561496" y="377419"/>
                    <a:pt x="2578730" y="375427"/>
                    <a:pt x="2588029" y="371302"/>
                  </a:cubicBezTo>
                  <a:cubicBezTo>
                    <a:pt x="2597328" y="367177"/>
                    <a:pt x="2599548" y="359719"/>
                    <a:pt x="2604655" y="356882"/>
                  </a:cubicBezTo>
                  <a:cubicBezTo>
                    <a:pt x="2616300" y="350413"/>
                    <a:pt x="2626823" y="347655"/>
                    <a:pt x="2637906" y="343593"/>
                  </a:cubicBezTo>
                  <a:cubicBezTo>
                    <a:pt x="2648990" y="339531"/>
                    <a:pt x="2662350" y="337253"/>
                    <a:pt x="2671156" y="332509"/>
                  </a:cubicBezTo>
                  <a:cubicBezTo>
                    <a:pt x="2679962" y="327765"/>
                    <a:pt x="2684213" y="320924"/>
                    <a:pt x="2690741" y="315131"/>
                  </a:cubicBezTo>
                  <a:cubicBezTo>
                    <a:pt x="2738385" y="283367"/>
                    <a:pt x="2713214" y="312988"/>
                    <a:pt x="2721033" y="310342"/>
                  </a:cubicBezTo>
                  <a:cubicBezTo>
                    <a:pt x="2728853" y="307697"/>
                    <a:pt x="2727866" y="303939"/>
                    <a:pt x="2737658" y="299258"/>
                  </a:cubicBezTo>
                  <a:cubicBezTo>
                    <a:pt x="2747450" y="294577"/>
                    <a:pt x="2770066" y="288737"/>
                    <a:pt x="2779787" y="282256"/>
                  </a:cubicBezTo>
                  <a:cubicBezTo>
                    <a:pt x="2801624" y="267698"/>
                    <a:pt x="2811245" y="271612"/>
                    <a:pt x="2820786" y="266008"/>
                  </a:cubicBezTo>
                  <a:cubicBezTo>
                    <a:pt x="2830327" y="260404"/>
                    <a:pt x="2828785" y="253373"/>
                    <a:pt x="2837035" y="248629"/>
                  </a:cubicBezTo>
                  <a:cubicBezTo>
                    <a:pt x="2845285" y="243885"/>
                    <a:pt x="2858216" y="240190"/>
                    <a:pt x="2870286" y="237545"/>
                  </a:cubicBezTo>
                  <a:cubicBezTo>
                    <a:pt x="2882356" y="234900"/>
                    <a:pt x="2900156" y="235402"/>
                    <a:pt x="2909455" y="232757"/>
                  </a:cubicBezTo>
                  <a:cubicBezTo>
                    <a:pt x="2918754" y="230112"/>
                    <a:pt x="2919994" y="224378"/>
                    <a:pt x="2926080" y="221673"/>
                  </a:cubicBezTo>
                  <a:cubicBezTo>
                    <a:pt x="2936756" y="216928"/>
                    <a:pt x="2949610" y="217070"/>
                    <a:pt x="2959331" y="210589"/>
                  </a:cubicBezTo>
                  <a:cubicBezTo>
                    <a:pt x="2964873" y="206895"/>
                    <a:pt x="2969870" y="202211"/>
                    <a:pt x="2975956" y="199506"/>
                  </a:cubicBezTo>
                  <a:cubicBezTo>
                    <a:pt x="2975961" y="199504"/>
                    <a:pt x="3017518" y="185652"/>
                    <a:pt x="3025833" y="182880"/>
                  </a:cubicBezTo>
                  <a:cubicBezTo>
                    <a:pt x="3031375" y="181033"/>
                    <a:pt x="3037597" y="180578"/>
                    <a:pt x="3042458" y="177338"/>
                  </a:cubicBezTo>
                  <a:cubicBezTo>
                    <a:pt x="3068806" y="159775"/>
                    <a:pt x="3052765" y="168362"/>
                    <a:pt x="3092335" y="155171"/>
                  </a:cubicBezTo>
                  <a:lnTo>
                    <a:pt x="3125586" y="144088"/>
                  </a:lnTo>
                  <a:cubicBezTo>
                    <a:pt x="3131128" y="142241"/>
                    <a:pt x="3136544" y="139963"/>
                    <a:pt x="3142211" y="138546"/>
                  </a:cubicBezTo>
                  <a:cubicBezTo>
                    <a:pt x="3149600" y="136699"/>
                    <a:pt x="3157083" y="135193"/>
                    <a:pt x="3164378" y="133004"/>
                  </a:cubicBezTo>
                  <a:cubicBezTo>
                    <a:pt x="3175568" y="129647"/>
                    <a:pt x="3186545" y="125615"/>
                    <a:pt x="3197629" y="121920"/>
                  </a:cubicBezTo>
                  <a:lnTo>
                    <a:pt x="3264131" y="99753"/>
                  </a:lnTo>
                  <a:lnTo>
                    <a:pt x="3297382" y="88669"/>
                  </a:lnTo>
                  <a:cubicBezTo>
                    <a:pt x="3333635" y="83491"/>
                    <a:pt x="3355320" y="82330"/>
                    <a:pt x="3386051" y="77586"/>
                  </a:cubicBezTo>
                  <a:cubicBezTo>
                    <a:pt x="3416782" y="72842"/>
                    <a:pt x="3457754" y="62054"/>
                    <a:pt x="3481769" y="60207"/>
                  </a:cubicBezTo>
                  <a:cubicBezTo>
                    <a:pt x="3559341" y="47278"/>
                    <a:pt x="3559453" y="48378"/>
                    <a:pt x="3585557" y="43204"/>
                  </a:cubicBezTo>
                  <a:cubicBezTo>
                    <a:pt x="3611661" y="38030"/>
                    <a:pt x="3623184" y="31870"/>
                    <a:pt x="3638392" y="29162"/>
                  </a:cubicBezTo>
                  <a:cubicBezTo>
                    <a:pt x="3653601" y="26454"/>
                    <a:pt x="3658829" y="29045"/>
                    <a:pt x="3676808" y="26956"/>
                  </a:cubicBezTo>
                  <a:cubicBezTo>
                    <a:pt x="3694787" y="24867"/>
                    <a:pt x="3723115" y="20069"/>
                    <a:pt x="3746269" y="16626"/>
                  </a:cubicBezTo>
                  <a:cubicBezTo>
                    <a:pt x="3772624" y="13057"/>
                    <a:pt x="3755080" y="12197"/>
                    <a:pt x="3834938" y="5542"/>
                  </a:cubicBezTo>
                  <a:lnTo>
                    <a:pt x="3895898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45875" y="2045711"/>
              <a:ext cx="1031275" cy="306467"/>
            </a:xfrm>
            <a:prstGeom prst="wedgeRoundRectCallout">
              <a:avLst>
                <a:gd name="adj1" fmla="val 5081"/>
                <a:gd name="adj2" fmla="val 293269"/>
                <a:gd name="adj3" fmla="val 16667"/>
              </a:avLst>
            </a:prstGeom>
            <a:solidFill>
              <a:schemeClr val="bg2">
                <a:lumMod val="9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Noise Barrier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9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\\austin.utexas.edu\disk\engr\research\ctr\Teams\Won\Manuel II\Dallas IH-30 Noise\0-6804 South Noise Wall\Pictures 4-7-2016\DSC_03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05" y="1400101"/>
            <a:ext cx="7494689" cy="49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4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1.2-mi </a:t>
            </a:r>
            <a:r>
              <a:rPr lang="en-US" dirty="0"/>
              <a:t>section</a:t>
            </a:r>
          </a:p>
          <a:p>
            <a:pPr>
              <a:defRPr/>
            </a:pPr>
            <a:r>
              <a:rPr lang="en-US" dirty="0"/>
              <a:t>Next to a residential neighborhood (Kessler Park</a:t>
            </a:r>
            <a:r>
              <a:rPr lang="en-US" dirty="0" smtClean="0"/>
              <a:t>)</a:t>
            </a:r>
          </a:p>
          <a:p>
            <a:pPr>
              <a:defRPr/>
            </a:pPr>
            <a:r>
              <a:rPr lang="en-US" dirty="0"/>
              <a:t>Heavy commuter traffic and high number of trucks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9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Measurements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986" name="Picture 2" descr="\\austin.utexas.edu\disk\engr\research\ctr\Teams\Won\Manuel II\Dallas IH-30 Noise\0-6804 South Noise Wall\Pictures October 28-2013PictProject\DSC_01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447800"/>
            <a:ext cx="733470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70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130 </a:t>
            </a:r>
            <a:r>
              <a:rPr lang="en-US" dirty="0"/>
              <a:t>measurements before the wall was </a:t>
            </a:r>
            <a:r>
              <a:rPr lang="en-US" dirty="0" smtClean="0"/>
              <a:t>installed (May 2013 to Sept. 2013) </a:t>
            </a:r>
          </a:p>
          <a:p>
            <a:r>
              <a:rPr lang="en-US" dirty="0" smtClean="0"/>
              <a:t>426 </a:t>
            </a:r>
            <a:r>
              <a:rPr lang="en-US" dirty="0"/>
              <a:t>measurements after wall was </a:t>
            </a:r>
            <a:r>
              <a:rPr lang="en-US" dirty="0" smtClean="0"/>
              <a:t>installed (Oct. 2013 to May 2016) </a:t>
            </a:r>
          </a:p>
          <a:p>
            <a:r>
              <a:rPr lang="en-US" dirty="0"/>
              <a:t>Average level before </a:t>
            </a:r>
            <a:r>
              <a:rPr lang="en-US" dirty="0" smtClean="0"/>
              <a:t>wall: </a:t>
            </a:r>
            <a:r>
              <a:rPr lang="en-US" dirty="0"/>
              <a:t> 58.2 </a:t>
            </a:r>
            <a:r>
              <a:rPr lang="en-US" dirty="0" err="1"/>
              <a:t>dBA</a:t>
            </a:r>
            <a:endParaRPr lang="en-US" dirty="0"/>
          </a:p>
          <a:p>
            <a:r>
              <a:rPr lang="en-US" dirty="0"/>
              <a:t>Average level after </a:t>
            </a:r>
            <a:r>
              <a:rPr lang="en-US" dirty="0" smtClean="0"/>
              <a:t>wall: </a:t>
            </a:r>
            <a:r>
              <a:rPr lang="en-US" dirty="0"/>
              <a:t> </a:t>
            </a:r>
            <a:r>
              <a:rPr lang="en-US" dirty="0" smtClean="0"/>
              <a:t>56.8 </a:t>
            </a:r>
            <a:r>
              <a:rPr lang="en-US" dirty="0" err="1"/>
              <a:t>dBA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Measurement Results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443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Measurements: Before vs. After</a:t>
            </a:r>
          </a:p>
          <a:p>
            <a:r>
              <a:rPr lang="en-US" sz="19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Until January 2015</a:t>
            </a:r>
            <a:endParaRPr lang="en-US" sz="19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19755" y="1590675"/>
            <a:ext cx="6981245" cy="4638675"/>
            <a:chOff x="1019755" y="1590675"/>
            <a:chExt cx="6981245" cy="4638675"/>
          </a:xfrm>
        </p:grpSpPr>
        <p:pic>
          <p:nvPicPr>
            <p:cNvPr id="18" name="Picture 2" descr="\\austin.utexas.edu\disk\engr\research\ctr\Teams\Won\Manuel II\Dallas IH-30 Noise\0-6804 South Noise Wall\Site 1 GPS Locations-Final2-Map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8" t="4476" r="17294" b="17668"/>
            <a:stretch/>
          </p:blipFill>
          <p:spPr bwMode="auto">
            <a:xfrm>
              <a:off x="1019755" y="1590675"/>
              <a:ext cx="6981245" cy="4638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2438400" y="5399086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57.0</a:t>
              </a:r>
            </a:p>
            <a:p>
              <a:r>
                <a:rPr lang="en-US" sz="12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56.3</a:t>
              </a:r>
              <a:endPara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33800" y="4835633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54.1</a:t>
              </a:r>
            </a:p>
            <a:p>
              <a:r>
                <a:rPr lang="en-US" sz="12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52.4</a:t>
              </a:r>
              <a:endPara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89320" y="3694615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60.3</a:t>
              </a:r>
            </a:p>
            <a:p>
              <a:r>
                <a:rPr lang="en-US" sz="12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57.3</a:t>
              </a:r>
              <a:endPara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01057" y="2549633"/>
              <a:ext cx="4619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63.0</a:t>
              </a:r>
            </a:p>
            <a:p>
              <a:r>
                <a:rPr lang="en-US" sz="12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61.5</a:t>
              </a:r>
              <a:endPara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43400" y="4138910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56.5</a:t>
              </a:r>
            </a:p>
            <a:p>
              <a:r>
                <a:rPr lang="en-US" sz="12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53.9</a:t>
              </a:r>
              <a:endPara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226538" y="4835633"/>
              <a:ext cx="1301510" cy="646331"/>
            </a:xfrm>
            <a:prstGeom prst="rect">
              <a:avLst/>
            </a:prstGeom>
            <a:noFill/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</a:rPr>
                <a:t>Noise Level (</a:t>
              </a:r>
              <a:r>
                <a:rPr lang="en-US" sz="1200" b="1" dirty="0" err="1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</a:rPr>
                <a:t>dBA</a:t>
              </a:r>
              <a:r>
                <a:rPr lang="en-US" sz="1200" b="1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</a:rPr>
                <a:t>)</a:t>
              </a:r>
            </a:p>
            <a:p>
              <a:r>
                <a:rPr lang="en-US" sz="1200" b="1" dirty="0" smtClean="0">
                  <a:solidFill>
                    <a:srgbClr val="FF0000"/>
                  </a:solidFill>
                </a:rPr>
                <a:t>Before Wall Avg. </a:t>
              </a:r>
            </a:p>
            <a:p>
              <a:r>
                <a:rPr lang="en-US" sz="12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After Wall Avg. </a:t>
              </a:r>
              <a:endPara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78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Measurements: Before vs. After</a:t>
            </a:r>
          </a:p>
          <a:p>
            <a:r>
              <a:rPr lang="en-US" sz="19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Until May 2016</a:t>
            </a:r>
            <a:endParaRPr lang="en-US" sz="19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19755" y="1590675"/>
            <a:ext cx="6981245" cy="4638675"/>
            <a:chOff x="1019755" y="1590675"/>
            <a:chExt cx="6981245" cy="4638675"/>
          </a:xfrm>
        </p:grpSpPr>
        <p:pic>
          <p:nvPicPr>
            <p:cNvPr id="18" name="Picture 2" descr="\\austin.utexas.edu\disk\engr\research\ctr\Teams\Won\Manuel II\Dallas IH-30 Noise\0-6804 South Noise Wall\Site 1 GPS Locations-Final2-Map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8" t="4476" r="17294" b="17668"/>
            <a:stretch/>
          </p:blipFill>
          <p:spPr bwMode="auto">
            <a:xfrm>
              <a:off x="1019755" y="1590675"/>
              <a:ext cx="6981245" cy="4638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2438400" y="5399086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57.0</a:t>
              </a:r>
            </a:p>
            <a:p>
              <a:r>
                <a:rPr lang="en-US" sz="12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57.0</a:t>
              </a:r>
              <a:endPara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33800" y="4835633"/>
              <a:ext cx="4619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54.1</a:t>
              </a:r>
            </a:p>
            <a:p>
              <a:r>
                <a:rPr lang="en-US" sz="12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52.6</a:t>
              </a:r>
              <a:endPara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89320" y="3694615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60.3</a:t>
              </a:r>
            </a:p>
            <a:p>
              <a:r>
                <a:rPr lang="en-US" sz="12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57.7</a:t>
              </a:r>
              <a:endPara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01057" y="2549633"/>
              <a:ext cx="4619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63.0</a:t>
              </a:r>
            </a:p>
            <a:p>
              <a:r>
                <a:rPr lang="en-US" sz="12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61.9</a:t>
              </a:r>
              <a:endPara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43400" y="4138910"/>
              <a:ext cx="4619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56.5</a:t>
              </a:r>
            </a:p>
            <a:p>
              <a:r>
                <a:rPr lang="en-US" sz="12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54.4</a:t>
              </a:r>
              <a:endPara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226538" y="4835633"/>
              <a:ext cx="1301510" cy="646331"/>
            </a:xfrm>
            <a:prstGeom prst="rect">
              <a:avLst/>
            </a:prstGeom>
            <a:noFill/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</a:rPr>
                <a:t>Noise Level (</a:t>
              </a:r>
              <a:r>
                <a:rPr lang="en-US" sz="1200" b="1" dirty="0" err="1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</a:rPr>
                <a:t>dBA</a:t>
              </a:r>
              <a:r>
                <a:rPr lang="en-US" sz="1200" b="1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</a:rPr>
                <a:t>)</a:t>
              </a:r>
            </a:p>
            <a:p>
              <a:r>
                <a:rPr lang="en-US" sz="1200" b="1" dirty="0" smtClean="0">
                  <a:solidFill>
                    <a:srgbClr val="FF0000"/>
                  </a:solidFill>
                </a:rPr>
                <a:t>Before Wall Avg. </a:t>
              </a:r>
            </a:p>
            <a:p>
              <a:r>
                <a:rPr lang="en-US" sz="12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After Wall Avg. </a:t>
              </a:r>
              <a:endPara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311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Measurements by Date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1678272"/>
              </p:ext>
            </p:extLst>
          </p:nvPr>
        </p:nvGraphicFramePr>
        <p:xfrm>
          <a:off x="1676400" y="3276600"/>
          <a:ext cx="5479258" cy="2350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3103878"/>
              </p:ext>
            </p:extLst>
          </p:nvPr>
        </p:nvGraphicFramePr>
        <p:xfrm>
          <a:off x="-10098" y="1676400"/>
          <a:ext cx="7353873" cy="4548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12630" y="3549134"/>
            <a:ext cx="1296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Before Noise Wall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712630" y="4149209"/>
            <a:ext cx="1200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After Noise Wall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7522130" y="3598083"/>
            <a:ext cx="201168" cy="20116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522130" y="4182433"/>
            <a:ext cx="201168" cy="2011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708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Measurements</a:t>
            </a:r>
          </a:p>
          <a:p>
            <a:r>
              <a:rPr lang="en-US" sz="19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vs. Temperature</a:t>
            </a:r>
            <a:endParaRPr lang="en-US" sz="19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9876453"/>
              </p:ext>
            </p:extLst>
          </p:nvPr>
        </p:nvGraphicFramePr>
        <p:xfrm>
          <a:off x="1676400" y="3276600"/>
          <a:ext cx="5479258" cy="2350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5843015"/>
              </p:ext>
            </p:extLst>
          </p:nvPr>
        </p:nvGraphicFramePr>
        <p:xfrm>
          <a:off x="457200" y="1104900"/>
          <a:ext cx="8391525" cy="5164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1840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Measurements</a:t>
            </a:r>
          </a:p>
          <a:p>
            <a:r>
              <a:rPr lang="en-US" sz="19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vs. Temperature</a:t>
            </a:r>
            <a:endParaRPr lang="en-US" sz="19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3725251"/>
              </p:ext>
            </p:extLst>
          </p:nvPr>
        </p:nvGraphicFramePr>
        <p:xfrm>
          <a:off x="1676400" y="3276600"/>
          <a:ext cx="5479258" cy="2350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9577691"/>
              </p:ext>
            </p:extLst>
          </p:nvPr>
        </p:nvGraphicFramePr>
        <p:xfrm>
          <a:off x="457200" y="1104900"/>
          <a:ext cx="8391525" cy="5164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6180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Measurements</a:t>
            </a:r>
          </a:p>
          <a:p>
            <a:r>
              <a:rPr lang="en-US" sz="19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vs. Wind Speed</a:t>
            </a:r>
            <a:endParaRPr lang="en-US" sz="19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6523257"/>
              </p:ext>
            </p:extLst>
          </p:nvPr>
        </p:nvGraphicFramePr>
        <p:xfrm>
          <a:off x="1676400" y="3276600"/>
          <a:ext cx="5479258" cy="2350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1849992"/>
              </p:ext>
            </p:extLst>
          </p:nvPr>
        </p:nvGraphicFramePr>
        <p:xfrm>
          <a:off x="323850" y="1937936"/>
          <a:ext cx="8048625" cy="452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8422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Measurements</a:t>
            </a:r>
          </a:p>
          <a:p>
            <a:r>
              <a:rPr lang="en-US" sz="19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vs. Wind Speed</a:t>
            </a:r>
            <a:endParaRPr lang="en-US" sz="19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718712"/>
              </p:ext>
            </p:extLst>
          </p:nvPr>
        </p:nvGraphicFramePr>
        <p:xfrm>
          <a:off x="1676400" y="3276600"/>
          <a:ext cx="5479258" cy="2350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9078205"/>
              </p:ext>
            </p:extLst>
          </p:nvPr>
        </p:nvGraphicFramePr>
        <p:xfrm>
          <a:off x="323849" y="1937936"/>
          <a:ext cx="8686801" cy="452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1507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59622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On-Board Sound Intensity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100" y="65385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18109" y="6613334"/>
            <a:ext cx="4297680" cy="283578"/>
          </a:xfrm>
          <a:prstGeom prst="rect">
            <a:avLst/>
          </a:prstGeom>
        </p:spPr>
      </p:pic>
      <p:pic>
        <p:nvPicPr>
          <p:cNvPr id="8" name="Picture 2" descr="\\austin.utexas.edu\disk\engr\research\ctr\Teams\Won\Manuel II\5836\Pictures\OBSI SRTT\DSC014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2" y="1231902"/>
            <a:ext cx="3916957" cy="521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\\austin.utexas.edu\disk\engr\research\ctr\Teams\Won\Manuel II\5836\Pictures\OBSI SRTT\DSC014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 t="11282" r="26727"/>
          <a:stretch>
            <a:fillRect/>
          </a:stretch>
        </p:blipFill>
        <p:spPr bwMode="auto">
          <a:xfrm>
            <a:off x="4591050" y="1230314"/>
            <a:ext cx="4075106" cy="520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36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Location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C:\Users\mtf\AppData\Local\Microsoft\Windows\Temporary Internet Files\Content.Outlook\NEX5RLUE\kessler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4" r="25311" b="62537"/>
          <a:stretch>
            <a:fillRect/>
          </a:stretch>
        </p:blipFill>
        <p:spPr bwMode="auto">
          <a:xfrm>
            <a:off x="990600" y="1368110"/>
            <a:ext cx="6691057" cy="510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11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OBSI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Tests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(Sept. 2014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100" y="65385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18109" y="6613334"/>
            <a:ext cx="4297680" cy="283578"/>
          </a:xfrm>
          <a:prstGeom prst="rect">
            <a:avLst/>
          </a:prstGeom>
        </p:spPr>
      </p:pic>
      <p:sp>
        <p:nvSpPr>
          <p:cNvPr id="10" name="AutoShape 6"/>
          <p:cNvSpPr>
            <a:spLocks noChangeAspect="1" noChangeArrowheads="1"/>
          </p:cNvSpPr>
          <p:nvPr/>
        </p:nvSpPr>
        <p:spPr bwMode="auto">
          <a:xfrm>
            <a:off x="1298575" y="1576360"/>
            <a:ext cx="626745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graphicFrame>
        <p:nvGraphicFramePr>
          <p:cNvPr id="154" name="Chart 1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628918"/>
              </p:ext>
            </p:extLst>
          </p:nvPr>
        </p:nvGraphicFramePr>
        <p:xfrm>
          <a:off x="281034" y="1439464"/>
          <a:ext cx="8581931" cy="5457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7430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OBSI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Tests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(May 2016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100" y="65385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18109" y="6613334"/>
            <a:ext cx="4297680" cy="283578"/>
          </a:xfrm>
          <a:prstGeom prst="rect">
            <a:avLst/>
          </a:prstGeom>
        </p:spPr>
      </p:pic>
      <p:sp>
        <p:nvSpPr>
          <p:cNvPr id="10" name="AutoShape 6"/>
          <p:cNvSpPr>
            <a:spLocks noChangeAspect="1" noChangeArrowheads="1"/>
          </p:cNvSpPr>
          <p:nvPr/>
        </p:nvSpPr>
        <p:spPr bwMode="auto">
          <a:xfrm>
            <a:off x="1298575" y="1576360"/>
            <a:ext cx="626745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698940"/>
              </p:ext>
            </p:extLst>
          </p:nvPr>
        </p:nvGraphicFramePr>
        <p:xfrm>
          <a:off x="280699" y="1152525"/>
          <a:ext cx="8572500" cy="5235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2944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OBSI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Tests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2014 vs.2016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100" y="65385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18109" y="6613334"/>
            <a:ext cx="4297680" cy="283578"/>
          </a:xfrm>
          <a:prstGeom prst="rect">
            <a:avLst/>
          </a:prstGeom>
        </p:spPr>
      </p:pic>
      <p:sp>
        <p:nvSpPr>
          <p:cNvPr id="10" name="AutoShape 6"/>
          <p:cNvSpPr>
            <a:spLocks noChangeAspect="1" noChangeArrowheads="1"/>
          </p:cNvSpPr>
          <p:nvPr/>
        </p:nvSpPr>
        <p:spPr bwMode="auto">
          <a:xfrm>
            <a:off x="1298575" y="1576360"/>
            <a:ext cx="626745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6600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rgbClr val="FF6600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rgbClr val="FF6600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rgbClr val="FF6600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rgbClr val="FF66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6600"/>
                </a:solidFill>
                <a:latin typeface="Arial" charset="0"/>
              </a:defRPr>
            </a:lvl9pPr>
          </a:lstStyle>
          <a:p>
            <a:endParaRPr lang="en-US" altLang="en-US" b="0">
              <a:solidFill>
                <a:schemeClr val="tx1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9649324"/>
              </p:ext>
            </p:extLst>
          </p:nvPr>
        </p:nvGraphicFramePr>
        <p:xfrm>
          <a:off x="666750" y="1676400"/>
          <a:ext cx="7953375" cy="4637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9969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SRTT vs. Uniroyal Tiger Paw AWP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\\austin.utexas.edu\disk\engr\research\ctr\Teams\Won\Manuel II\Other\Guide School\Transfer\DSC016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65325" y="2106211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10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PFC in 2010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4100" y="1524000"/>
            <a:ext cx="7035800" cy="467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5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PFC in 2016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 descr="\\austin.utexas.edu\disk\engr\research\ctr\Teams\Won\Manuel II\Dallas IH-30 Noise\0-6804 South Noise Wall\Pictures November 24-2014\DSC_00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72" y="1381125"/>
            <a:ext cx="7495154" cy="49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26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Foliage in Winter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\\austin.utexas.edu\disk\engr\research\ctr\Teams\Won\Manuel II\Dallas IH-30 Noise\0-6804 South Noise Wall\Pictures January 28-2014\P10009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438275"/>
            <a:ext cx="6644640" cy="49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22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Foliage in Summer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\\austin.utexas.edu\disk\engr\research\ctr\Teams\Won\Manuel II\Dallas IH-30 Noise\0-6804 South Noise Wall\Pictures November 11-2013\DSC_00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7" y="1427331"/>
            <a:ext cx="7495154" cy="49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95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Significant noise reduction (2-3 </a:t>
            </a:r>
            <a:r>
              <a:rPr lang="en-US" dirty="0" err="1"/>
              <a:t>dBA</a:t>
            </a:r>
            <a:r>
              <a:rPr lang="en-US" dirty="0"/>
              <a:t>) by 2006 </a:t>
            </a:r>
            <a:r>
              <a:rPr lang="en-US" dirty="0" smtClean="0"/>
              <a:t>PFC</a:t>
            </a:r>
          </a:p>
          <a:p>
            <a:pPr>
              <a:defRPr/>
            </a:pPr>
            <a:r>
              <a:rPr lang="en-US" dirty="0"/>
              <a:t>2010 PFC not as absorptive as 2006 PFC originally was</a:t>
            </a:r>
          </a:p>
          <a:p>
            <a:pPr>
              <a:defRPr/>
            </a:pPr>
            <a:r>
              <a:rPr lang="en-US" dirty="0" smtClean="0"/>
              <a:t>PFC overlays getting </a:t>
            </a:r>
            <a:r>
              <a:rPr lang="en-US" dirty="0"/>
              <a:t>louder (clogging, compaction) </a:t>
            </a:r>
          </a:p>
          <a:p>
            <a:pPr>
              <a:defRPr/>
            </a:pPr>
            <a:r>
              <a:rPr lang="en-US" dirty="0" smtClean="0"/>
              <a:t>Thicker </a:t>
            </a:r>
            <a:r>
              <a:rPr lang="en-US" dirty="0"/>
              <a:t>overlays are generally more absorptive</a:t>
            </a:r>
          </a:p>
          <a:p>
            <a:pPr>
              <a:defRPr/>
            </a:pPr>
            <a:r>
              <a:rPr lang="en-US" dirty="0"/>
              <a:t>Both overlays have provided important reductions in noise levels, even though these overlays are not among the quieter PFCs</a:t>
            </a:r>
          </a:p>
          <a:p>
            <a:pPr>
              <a:defRPr/>
            </a:pPr>
            <a:endParaRPr lang="en-US" dirty="0" smtClean="0"/>
          </a:p>
        </p:txBody>
      </p:sp>
      <p:pic>
        <p:nvPicPr>
          <p:cNvPr id="4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100" y="65385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18109" y="6613334"/>
            <a:ext cx="4297680" cy="28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3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/>
              <a:t>Noise reduction with wall </a:t>
            </a:r>
            <a:r>
              <a:rPr lang="en-US" dirty="0" smtClean="0"/>
              <a:t>varied </a:t>
            </a:r>
            <a:r>
              <a:rPr lang="en-US" dirty="0" smtClean="0"/>
              <a:t>from 0.7 to 3.0 </a:t>
            </a:r>
            <a:r>
              <a:rPr lang="en-US" dirty="0" err="1" smtClean="0"/>
              <a:t>dBA</a:t>
            </a:r>
            <a:r>
              <a:rPr lang="en-US" dirty="0" smtClean="0"/>
              <a:t> </a:t>
            </a:r>
            <a:r>
              <a:rPr lang="en-US" dirty="0" smtClean="0"/>
              <a:t>(until Jan. </a:t>
            </a:r>
            <a:r>
              <a:rPr lang="en-US" dirty="0" smtClean="0"/>
              <a:t>2015</a:t>
            </a:r>
            <a:r>
              <a:rPr lang="en-US" dirty="0" smtClean="0"/>
              <a:t>) and from 0.0 to 2.6 </a:t>
            </a:r>
            <a:r>
              <a:rPr lang="en-US" dirty="0" err="1" smtClean="0"/>
              <a:t>dBA</a:t>
            </a:r>
            <a:r>
              <a:rPr lang="en-US" dirty="0" smtClean="0"/>
              <a:t> (until May 2016)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Location with more benefit is close to highway and at a lower elevation (C)</a:t>
            </a:r>
          </a:p>
          <a:p>
            <a:pPr>
              <a:defRPr/>
            </a:pPr>
            <a:r>
              <a:rPr lang="en-US" dirty="0" smtClean="0"/>
              <a:t>Sound wall provided significant noise reduction in the few months following its completion</a:t>
            </a:r>
          </a:p>
          <a:p>
            <a:pPr>
              <a:defRPr/>
            </a:pPr>
            <a:r>
              <a:rPr lang="en-US" dirty="0" smtClean="0"/>
              <a:t>Noise levels appear to get higher in the colder months</a:t>
            </a:r>
          </a:p>
          <a:p>
            <a:pPr>
              <a:defRPr/>
            </a:pPr>
            <a:r>
              <a:rPr lang="en-US" dirty="0" smtClean="0"/>
              <a:t>Cold temperatures are correlated to higher tire-pavement noise generation (1 </a:t>
            </a:r>
            <a:r>
              <a:rPr lang="en-US" dirty="0" err="1" smtClean="0"/>
              <a:t>dBA</a:t>
            </a:r>
            <a:r>
              <a:rPr lang="en-US" dirty="0" smtClean="0"/>
              <a:t> per 10°C)</a:t>
            </a:r>
          </a:p>
        </p:txBody>
      </p:sp>
      <p:pic>
        <p:nvPicPr>
          <p:cNvPr id="4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100" y="65385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18109" y="6613334"/>
            <a:ext cx="4297680" cy="28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6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Location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C:\Users\mtf\AppData\Local\Microsoft\Windows\Temporary Internet Files\Content.Outlook\NEX5RLUE\kessl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65" y="1389623"/>
            <a:ext cx="6770390" cy="499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67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Other weather variables appear to have no significant influence</a:t>
            </a:r>
          </a:p>
          <a:p>
            <a:pPr>
              <a:defRPr/>
            </a:pPr>
            <a:r>
              <a:rPr lang="en-US" dirty="0" smtClean="0"/>
              <a:t>Foliage might have some influence (no foliage-higher noise). Foliage diffracts and absorb </a:t>
            </a:r>
            <a:r>
              <a:rPr lang="en-US" dirty="0" smtClean="0"/>
              <a:t>sound</a:t>
            </a:r>
          </a:p>
          <a:p>
            <a:pPr>
              <a:defRPr/>
            </a:pPr>
            <a:r>
              <a:rPr lang="en-US" dirty="0" smtClean="0"/>
              <a:t>Changes of pavements’ performance impacts wall apparent effectiveness</a:t>
            </a:r>
            <a:r>
              <a:rPr lang="en-US" dirty="0" smtClean="0"/>
              <a:t> 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Neighbors are very satisfied with the wall</a:t>
            </a:r>
          </a:p>
          <a:p>
            <a:pPr marL="0" indent="0">
              <a:buNone/>
              <a:defRPr/>
            </a:pPr>
            <a:endParaRPr lang="en-US" dirty="0" smtClean="0"/>
          </a:p>
        </p:txBody>
      </p:sp>
      <p:pic>
        <p:nvPicPr>
          <p:cNvPr id="4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100" y="65385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18109" y="6613334"/>
            <a:ext cx="4297680" cy="28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3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George Reeves, </a:t>
            </a:r>
            <a:r>
              <a:rPr lang="en-US" dirty="0" err="1" smtClean="0"/>
              <a:t>TxDOT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Mark </a:t>
            </a:r>
            <a:r>
              <a:rPr lang="en-US" dirty="0" err="1" smtClean="0"/>
              <a:t>McIlheran</a:t>
            </a:r>
            <a:r>
              <a:rPr lang="en-US" dirty="0" smtClean="0"/>
              <a:t>, </a:t>
            </a:r>
            <a:r>
              <a:rPr lang="en-US" dirty="0" err="1" smtClean="0"/>
              <a:t>Armtec</a:t>
            </a:r>
            <a:r>
              <a:rPr lang="en-US" dirty="0" smtClean="0"/>
              <a:t>, </a:t>
            </a:r>
            <a:r>
              <a:rPr lang="en-US" dirty="0" err="1" smtClean="0"/>
              <a:t>Evonik</a:t>
            </a:r>
            <a:r>
              <a:rPr lang="en-US" dirty="0" smtClean="0"/>
              <a:t> </a:t>
            </a:r>
            <a:r>
              <a:rPr lang="en-US" dirty="0" err="1" smtClean="0"/>
              <a:t>Acrylite</a:t>
            </a:r>
            <a:endParaRPr lang="en-US" dirty="0"/>
          </a:p>
          <a:p>
            <a:r>
              <a:rPr lang="en-US" dirty="0" err="1" smtClean="0"/>
              <a:t>TxDOT</a:t>
            </a:r>
            <a:r>
              <a:rPr lang="en-US" dirty="0" smtClean="0"/>
              <a:t>, Dallas District</a:t>
            </a:r>
          </a:p>
        </p:txBody>
      </p:sp>
      <p:pic>
        <p:nvPicPr>
          <p:cNvPr id="4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100" y="65385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18109" y="6613334"/>
            <a:ext cx="4297680" cy="28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6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pic>
        <p:nvPicPr>
          <p:cNvPr id="24578" name="Picture 2" descr="\\austin.utexas.edu\disk\engr\research\ctr\Teams\Won\Manuel II\Dallas IH-30 Noise\0-6804 South Noise Wall\Pictures January-13-2016\DSC_0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9237" y="-192024"/>
            <a:ext cx="10603237" cy="705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18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IH-30 Truck Traffic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3913" y="1371600"/>
            <a:ext cx="7496175" cy="4983163"/>
          </a:xfrm>
        </p:spPr>
      </p:pic>
    </p:spTree>
    <p:extLst>
      <p:ext uri="{BB962C8B-B14F-4D97-AF65-F5344CB8AC3E}">
        <p14:creationId xmlns:p14="http://schemas.microsoft.com/office/powerpoint/2010/main" val="72877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Kessler Park Neighborhood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1294" y="1421040"/>
            <a:ext cx="7496015" cy="4983480"/>
          </a:xfrm>
        </p:spPr>
      </p:pic>
    </p:spTree>
    <p:extLst>
      <p:ext uri="{BB962C8B-B14F-4D97-AF65-F5344CB8AC3E}">
        <p14:creationId xmlns:p14="http://schemas.microsoft.com/office/powerpoint/2010/main" val="146562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-10099" y="381000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tf\Desktop\Meetings\ADC40 Santa Fe\sprit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30"/>
          <a:stretch/>
        </p:blipFill>
        <p:spPr bwMode="auto">
          <a:xfrm>
            <a:off x="0" y="6462311"/>
            <a:ext cx="9154099" cy="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3569" r="4545" b="48724"/>
          <a:stretch/>
        </p:blipFill>
        <p:spPr>
          <a:xfrm>
            <a:off x="2428209" y="6537134"/>
            <a:ext cx="4297680" cy="2835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Highway View from Residence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8422" y="1412145"/>
            <a:ext cx="7495889" cy="4983480"/>
          </a:xfrm>
        </p:spPr>
      </p:pic>
    </p:spTree>
    <p:extLst>
      <p:ext uri="{BB962C8B-B14F-4D97-AF65-F5344CB8AC3E}">
        <p14:creationId xmlns:p14="http://schemas.microsoft.com/office/powerpoint/2010/main" val="398459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226993</TotalTime>
  <Words>1120</Words>
  <Application>Microsoft Office PowerPoint</Application>
  <PresentationFormat>On-screen Show (4:3)</PresentationFormat>
  <Paragraphs>271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Transparent Walls</vt:lpstr>
      <vt:lpstr>PowerPoint Presentation</vt:lpstr>
      <vt:lpstr>Noise Barrier Installation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Conclusions</vt:lpstr>
      <vt:lpstr>Conclusions</vt:lpstr>
      <vt:lpstr>Acknowledgements</vt:lpstr>
      <vt:lpstr>PowerPoint Presentation</vt:lpstr>
    </vt:vector>
  </TitlesOfParts>
  <Company>The 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Mopac Improvement Project</dc:title>
  <dc:creator>Manuel Trevino</dc:creator>
  <cp:lastModifiedBy>Manuel Trevino</cp:lastModifiedBy>
  <cp:revision>360</cp:revision>
  <dcterms:created xsi:type="dcterms:W3CDTF">2012-09-06T16:09:04Z</dcterms:created>
  <dcterms:modified xsi:type="dcterms:W3CDTF">2016-07-09T00:45:55Z</dcterms:modified>
</cp:coreProperties>
</file>